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9"/>
  </p:notesMasterIdLst>
  <p:sldIdLst>
    <p:sldId id="256" r:id="rId2"/>
    <p:sldId id="31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304" r:id="rId11"/>
    <p:sldId id="264" r:id="rId12"/>
    <p:sldId id="266" r:id="rId13"/>
    <p:sldId id="265" r:id="rId14"/>
    <p:sldId id="267" r:id="rId15"/>
    <p:sldId id="268" r:id="rId16"/>
    <p:sldId id="269" r:id="rId17"/>
    <p:sldId id="305" r:id="rId18"/>
    <p:sldId id="270" r:id="rId19"/>
    <p:sldId id="271" r:id="rId20"/>
    <p:sldId id="272" r:id="rId21"/>
    <p:sldId id="273" r:id="rId22"/>
    <p:sldId id="274" r:id="rId23"/>
    <p:sldId id="275" r:id="rId24"/>
    <p:sldId id="306" r:id="rId25"/>
    <p:sldId id="276" r:id="rId26"/>
    <p:sldId id="277" r:id="rId27"/>
    <p:sldId id="278" r:id="rId28"/>
    <p:sldId id="279" r:id="rId29"/>
    <p:sldId id="280" r:id="rId30"/>
    <p:sldId id="307" r:id="rId31"/>
    <p:sldId id="281" r:id="rId32"/>
    <p:sldId id="282" r:id="rId33"/>
    <p:sldId id="283" r:id="rId34"/>
    <p:sldId id="308" r:id="rId35"/>
    <p:sldId id="284" r:id="rId36"/>
    <p:sldId id="285" r:id="rId37"/>
    <p:sldId id="286" r:id="rId38"/>
    <p:sldId id="287" r:id="rId39"/>
    <p:sldId id="288" r:id="rId40"/>
    <p:sldId id="289" r:id="rId41"/>
    <p:sldId id="309" r:id="rId42"/>
    <p:sldId id="290" r:id="rId43"/>
    <p:sldId id="291" r:id="rId44"/>
    <p:sldId id="292" r:id="rId45"/>
    <p:sldId id="294" r:id="rId46"/>
    <p:sldId id="293" r:id="rId47"/>
    <p:sldId id="295" r:id="rId48"/>
    <p:sldId id="310" r:id="rId49"/>
    <p:sldId id="296" r:id="rId50"/>
    <p:sldId id="297" r:id="rId51"/>
    <p:sldId id="298" r:id="rId52"/>
    <p:sldId id="299" r:id="rId53"/>
    <p:sldId id="300" r:id="rId54"/>
    <p:sldId id="301" r:id="rId55"/>
    <p:sldId id="302" r:id="rId56"/>
    <p:sldId id="311" r:id="rId57"/>
    <p:sldId id="303" r:id="rId58"/>
  </p:sldIdLst>
  <p:sldSz cx="9144000" cy="5143500" type="screen16x9"/>
  <p:notesSz cx="7007225" cy="92884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829" autoAdjust="0"/>
  </p:normalViewPr>
  <p:slideViewPr>
    <p:cSldViewPr>
      <p:cViewPr varScale="1">
        <p:scale>
          <a:sx n="107" d="100"/>
          <a:sy n="107" d="100"/>
        </p:scale>
        <p:origin x="-78" y="-47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9139" y="0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r">
              <a:defRPr sz="1200"/>
            </a:lvl1pPr>
          </a:lstStyle>
          <a:p>
            <a:fld id="{10716721-8DD6-4DCF-941A-87545250EE60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1250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13" tIns="46557" rIns="93113" bIns="4655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723" y="4412020"/>
            <a:ext cx="5605780" cy="4179808"/>
          </a:xfrm>
          <a:prstGeom prst="rect">
            <a:avLst/>
          </a:prstGeom>
        </p:spPr>
        <p:txBody>
          <a:bodyPr vert="horz" lIns="93113" tIns="46557" rIns="93113" bIns="4655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2428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9139" y="8822428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r">
              <a:defRPr sz="1200"/>
            </a:lvl1pPr>
          </a:lstStyle>
          <a:p>
            <a:fld id="{F0F4D227-15A1-40B5-B1A9-9F0D56E9F9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647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dirty="0" smtClean="0"/>
              <a:t>Algebra</a:t>
            </a:r>
            <a:r>
              <a:rPr lang="en-US" sz="7200" b="1" baseline="0" dirty="0" smtClean="0"/>
              <a:t> II 2</a:t>
            </a:r>
            <a:endParaRPr lang="en-US" sz="7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(8-3)/(4-0) </a:t>
            </a:r>
            <a:r>
              <a:rPr lang="en-US" dirty="0" smtClean="0">
                <a:sym typeface="Wingdings" pitchFamily="2" charset="2"/>
              </a:rPr>
              <a:t> 5/4 rises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(7-3)/(-1-7)  4/-8  -1/2 falls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(-1 – 1)/(7 –</a:t>
            </a:r>
            <a:r>
              <a:rPr lang="en-US" baseline="0" dirty="0" smtClean="0">
                <a:sym typeface="Wingdings" pitchFamily="2" charset="2"/>
              </a:rPr>
              <a:t> 7)  -2/0 undefined vertical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Line 1: (-4 – 8)/(2</a:t>
            </a:r>
            <a:r>
              <a:rPr lang="en-US" baseline="0" dirty="0" smtClean="0"/>
              <a:t> – (-2)) </a:t>
            </a:r>
            <a:r>
              <a:rPr lang="en-US" baseline="0" dirty="0" smtClean="0">
                <a:sym typeface="Wingdings" pitchFamily="2" charset="2"/>
              </a:rPr>
              <a:t> -12/4  -3</a:t>
            </a:r>
          </a:p>
          <a:p>
            <a:r>
              <a:rPr lang="en-US" baseline="0" dirty="0" smtClean="0">
                <a:sym typeface="Wingdings" pitchFamily="2" charset="2"/>
              </a:rPr>
              <a:t>Line 2: (2 – 1)/(-2 – (-5))  1/3</a:t>
            </a:r>
          </a:p>
          <a:p>
            <a:r>
              <a:rPr lang="en-US" baseline="0" dirty="0" smtClean="0">
                <a:sym typeface="Wingdings" pitchFamily="2" charset="2"/>
              </a:rPr>
              <a:t>Perpendicular</a:t>
            </a: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n-US" baseline="0" dirty="0" smtClean="0">
                <a:sym typeface="Wingdings" pitchFamily="2" charset="2"/>
              </a:rPr>
              <a:t>Line 1: (7 – (-2))/(1 – (-4))  9/5</a:t>
            </a:r>
          </a:p>
          <a:p>
            <a:r>
              <a:rPr lang="en-US" baseline="0" dirty="0" smtClean="0">
                <a:sym typeface="Wingdings" pitchFamily="2" charset="2"/>
              </a:rPr>
              <a:t>Line 2: (5 – (-4))/(3 – (-1))  9/4</a:t>
            </a:r>
          </a:p>
          <a:p>
            <a:r>
              <a:rPr lang="en-US" baseline="0" dirty="0" smtClean="0">
                <a:sym typeface="Wingdings" pitchFamily="2" charset="2"/>
              </a:rPr>
              <a:t>neither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x = time in years</a:t>
            </a:r>
          </a:p>
          <a:p>
            <a:r>
              <a:rPr lang="en-US" dirty="0" smtClean="0"/>
              <a:t>y = percent</a:t>
            </a:r>
          </a:p>
          <a:p>
            <a:r>
              <a:rPr lang="en-US" dirty="0" smtClean="0"/>
              <a:t>(81.1</a:t>
            </a:r>
            <a:r>
              <a:rPr lang="en-US" baseline="0" dirty="0" smtClean="0"/>
              <a:t> – 87)/(2001 – 1983) </a:t>
            </a:r>
            <a:r>
              <a:rPr lang="en-US" baseline="0" dirty="0" smtClean="0">
                <a:sym typeface="Wingdings" pitchFamily="2" charset="2"/>
              </a:rPr>
              <a:t> -5.9/18  -0.3278</a:t>
            </a: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n-US" baseline="0" dirty="0" smtClean="0">
                <a:sym typeface="Wingdings" pitchFamily="2" charset="2"/>
              </a:rPr>
              <a:t>81.1 + 4(-0.3278) = 79.8%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4156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y-intercept is where the line crosses the y-axis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 domain</a:t>
            </a:r>
            <a:r>
              <a:rPr lang="en-US" baseline="0" dirty="0" smtClean="0"/>
              <a:t> and range questions for the relations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1947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 = -2x – 4</a:t>
            </a:r>
          </a:p>
          <a:p>
            <a:endParaRPr lang="en-US" dirty="0" smtClean="0"/>
          </a:p>
          <a:p>
            <a:r>
              <a:rPr lang="en-US" dirty="0" smtClean="0"/>
              <a:t>y – 6 = 4(x – (-1)) </a:t>
            </a:r>
            <a:r>
              <a:rPr lang="en-US" dirty="0" smtClean="0">
                <a:sym typeface="Wingdings" pitchFamily="2" charset="2"/>
              </a:rPr>
              <a:t> y – 6 = 4x + 4  y = 4x + 10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 = (0 – 2)/(10 - (-1)) = -2/11</a:t>
            </a:r>
          </a:p>
          <a:p>
            <a:r>
              <a:rPr lang="en-US" dirty="0" smtClean="0"/>
              <a:t>y – 0 = -2/11(x – 10) </a:t>
            </a:r>
            <a:r>
              <a:rPr lang="en-US" dirty="0" smtClean="0">
                <a:sym typeface="Wingdings" pitchFamily="2" charset="2"/>
              </a:rPr>
              <a:t> y = -2/11 x + 20/11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1.25x</a:t>
            </a:r>
            <a:r>
              <a:rPr lang="en-US" baseline="0" dirty="0" smtClean="0"/>
              <a:t> + 0.20y = 6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(1, -5), (6, 20)</a:t>
            </a:r>
          </a:p>
          <a:p>
            <a:r>
              <a:rPr lang="en-US" baseline="0" dirty="0" smtClean="0"/>
              <a:t>m = (20 – (-5))/(6 - 1) = 25/5 = 5</a:t>
            </a:r>
          </a:p>
          <a:p>
            <a:r>
              <a:rPr lang="en-US" baseline="0" dirty="0" smtClean="0"/>
              <a:t>y – (-5) = 5(x – 1) </a:t>
            </a:r>
            <a:r>
              <a:rPr lang="en-US" baseline="0" dirty="0" smtClean="0">
                <a:sym typeface="Wingdings" pitchFamily="2" charset="2"/>
              </a:rPr>
              <a:t> y + 5 = 5x – 5  y = 5x – 10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161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Yes, each x goes to only</a:t>
            </a:r>
            <a:r>
              <a:rPr lang="en-US" baseline="0" dirty="0" smtClean="0"/>
              <a:t> one 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Slope is (-2/6) = -1/3</a:t>
            </a:r>
          </a:p>
          <a:p>
            <a:r>
              <a:rPr lang="en-US" dirty="0" smtClean="0"/>
              <a:t>y = -1/3 x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Hooke’s law</a:t>
            </a:r>
            <a:r>
              <a:rPr lang="en-US" baseline="0" dirty="0" smtClean="0"/>
              <a:t>: </a:t>
            </a:r>
            <a:r>
              <a:rPr lang="en-US" dirty="0" smtClean="0"/>
              <a:t>d</a:t>
            </a:r>
            <a:r>
              <a:rPr lang="en-US" baseline="0" dirty="0" smtClean="0"/>
              <a:t> = </a:t>
            </a:r>
            <a:r>
              <a:rPr lang="en-US" baseline="0" dirty="0" err="1" smtClean="0"/>
              <a:t>af</a:t>
            </a:r>
            <a:endParaRPr lang="en-US" baseline="0" dirty="0" smtClean="0"/>
          </a:p>
          <a:p>
            <a:r>
              <a:rPr lang="en-US" baseline="0" dirty="0" smtClean="0"/>
              <a:t>15 = a(9) </a:t>
            </a:r>
            <a:r>
              <a:rPr lang="en-US" baseline="0" dirty="0" smtClean="0">
                <a:sym typeface="Wingdings" pitchFamily="2" charset="2"/>
              </a:rPr>
              <a:t> a = 15/9 = 5/3</a:t>
            </a:r>
            <a:endParaRPr lang="en-US" baseline="0" dirty="0" smtClean="0"/>
          </a:p>
          <a:p>
            <a:r>
              <a:rPr lang="en-US" baseline="0" dirty="0" smtClean="0"/>
              <a:t>d = 5/3 f</a:t>
            </a:r>
          </a:p>
          <a:p>
            <a:endParaRPr lang="en-US" baseline="0" dirty="0" smtClean="0"/>
          </a:p>
          <a:p>
            <a:r>
              <a:rPr lang="en-US" baseline="0" dirty="0" smtClean="0"/>
              <a:t>d = (5/3) 6 = 10 in.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24/1 = 24</a:t>
            </a:r>
          </a:p>
          <a:p>
            <a:r>
              <a:rPr lang="en-US" dirty="0" smtClean="0"/>
              <a:t>12/2 = 12</a:t>
            </a:r>
          </a:p>
          <a:p>
            <a:r>
              <a:rPr lang="en-US" dirty="0" smtClean="0"/>
              <a:t>No,</a:t>
            </a:r>
            <a:r>
              <a:rPr lang="en-US" baseline="0" dirty="0" smtClean="0"/>
              <a:t> the length and width are not directly related because the ratios (a) are not constant.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205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Positive</a:t>
            </a:r>
            <a:r>
              <a:rPr lang="en-US" baseline="0" dirty="0" smtClean="0"/>
              <a:t>, r</a:t>
            </a:r>
            <a:r>
              <a:rPr lang="en-US" dirty="0" smtClean="0"/>
              <a:t> ≈ 0.5 </a:t>
            </a:r>
          </a:p>
          <a:p>
            <a:endParaRPr lang="en-US" dirty="0" smtClean="0"/>
          </a:p>
          <a:p>
            <a:r>
              <a:rPr lang="en-US" dirty="0" smtClean="0"/>
              <a:t>Negative, r ≈ -1</a:t>
            </a:r>
          </a:p>
          <a:p>
            <a:endParaRPr lang="en-US" dirty="0" smtClean="0"/>
          </a:p>
          <a:p>
            <a:r>
              <a:rPr lang="en-US" dirty="0" smtClean="0"/>
              <a:t>No</a:t>
            </a:r>
            <a:r>
              <a:rPr lang="en-US" baseline="0" dirty="0" smtClean="0"/>
              <a:t> correlation, r </a:t>
            </a:r>
            <a:r>
              <a:rPr lang="en-US" dirty="0" smtClean="0"/>
              <a:t>≈ 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See example</a:t>
            </a:r>
            <a:r>
              <a:rPr lang="en-US" baseline="0" dirty="0" smtClean="0"/>
              <a:t> 5 to see how to do this on a TI graphing calculator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Sample</a:t>
            </a:r>
            <a:r>
              <a:rPr lang="en-US" baseline="0" dirty="0" smtClean="0"/>
              <a:t> Answer: y = -130x + 6710</a:t>
            </a:r>
          </a:p>
          <a:p>
            <a:endParaRPr lang="en-US" baseline="0" dirty="0" smtClean="0"/>
          </a:p>
          <a:p>
            <a:r>
              <a:rPr lang="en-US" baseline="0" dirty="0" smtClean="0"/>
              <a:t>Sample Answer: </a:t>
            </a:r>
          </a:p>
          <a:p>
            <a:r>
              <a:rPr lang="en-US" baseline="0" dirty="0" smtClean="0"/>
              <a:t>y = -130(15) + 6710 = 4760 thousand barrels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</a:t>
            </a:r>
            <a:r>
              <a:rPr lang="en-US" baseline="0" dirty="0" smtClean="0"/>
              <a:t> is a function</a:t>
            </a:r>
          </a:p>
          <a:p>
            <a:r>
              <a:rPr lang="en-US" baseline="0" dirty="0" smtClean="0"/>
              <a:t>Second is </a:t>
            </a:r>
            <a:r>
              <a:rPr lang="en-US" u="sng" baseline="0" dirty="0" smtClean="0"/>
              <a:t>NOT</a:t>
            </a:r>
            <a:r>
              <a:rPr lang="en-US" u="none" baseline="0" dirty="0" smtClean="0"/>
              <a:t> a function</a:t>
            </a:r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03027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Translated 2 right and 5 up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Shrunk</a:t>
            </a:r>
            <a:r>
              <a:rPr lang="en-US" baseline="0" dirty="0" smtClean="0"/>
              <a:t> vertically by factor of ¼ </a:t>
            </a:r>
          </a:p>
          <a:p>
            <a:endParaRPr lang="en-US" baseline="0" dirty="0" smtClean="0"/>
          </a:p>
          <a:p>
            <a:r>
              <a:rPr lang="en-US" baseline="0" dirty="0" smtClean="0"/>
              <a:t>Reflected over the x-axis, stretched by factor of 3, translated 1 left and 2 down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 = -5</a:t>
            </a:r>
            <a:r>
              <a:rPr lang="en-US" baseline="0" dirty="0" smtClean="0"/>
              <a:t> |x + 3| + 5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Reflected over the x-axis,</a:t>
            </a:r>
            <a:r>
              <a:rPr lang="en-US" baseline="0" dirty="0" smtClean="0"/>
              <a:t> shrunk vertically by factor of ½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Translated right 1 and up 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4799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5(0) – 2(-4) ≤ 6 </a:t>
            </a:r>
            <a:r>
              <a:rPr lang="en-US" dirty="0" smtClean="0">
                <a:sym typeface="Wingdings" pitchFamily="2" charset="2"/>
              </a:rPr>
              <a:t> 8 ≤ 6 Not</a:t>
            </a:r>
            <a:r>
              <a:rPr lang="en-US" baseline="0" dirty="0" smtClean="0">
                <a:sym typeface="Wingdings" pitchFamily="2" charset="2"/>
              </a:rPr>
              <a:t> a solution</a:t>
            </a: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n-US" baseline="0" dirty="0" smtClean="0">
                <a:sym typeface="Wingdings" pitchFamily="2" charset="2"/>
              </a:rPr>
              <a:t>5(-3) – 2(8) ≤ 6  -15 – 16 ≤ 6  -31 ≤ 6 Is a solution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Make sure the</a:t>
            </a:r>
            <a:r>
              <a:rPr lang="en-US" baseline="0" dirty="0" smtClean="0"/>
              <a:t> graph actually goes through the </a:t>
            </a:r>
            <a:r>
              <a:rPr lang="en-US" dirty="0" smtClean="0"/>
              <a:t>points it should go through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9x + 12y</a:t>
            </a:r>
            <a:r>
              <a:rPr lang="en-US" baseline="0" dirty="0" smtClean="0"/>
              <a:t> ≥ 240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31134"/>
            <a:r>
              <a:rPr lang="en-US" dirty="0" smtClean="0"/>
              <a:t>9x + 12y</a:t>
            </a:r>
            <a:r>
              <a:rPr lang="en-US" baseline="0" dirty="0" smtClean="0"/>
              <a:t> ≥ 240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Sample Answers: ($9/hr, $12/hr)</a:t>
            </a:r>
          </a:p>
          <a:p>
            <a:r>
              <a:rPr lang="en-US" dirty="0" smtClean="0"/>
              <a:t>(10,</a:t>
            </a:r>
            <a:r>
              <a:rPr lang="en-US" baseline="0" dirty="0" smtClean="0"/>
              <a:t> 13)</a:t>
            </a:r>
          </a:p>
          <a:p>
            <a:r>
              <a:rPr lang="en-US" baseline="0" dirty="0" smtClean="0"/>
              <a:t>(16, 9)</a:t>
            </a:r>
          </a:p>
          <a:p>
            <a:r>
              <a:rPr lang="en-US" baseline="0" dirty="0" smtClean="0"/>
              <a:t>(5, 17)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261202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 out that functions can be named more</a:t>
            </a:r>
            <a:r>
              <a:rPr lang="en-US" baseline="0" dirty="0" smtClean="0"/>
              <a:t> than just 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Not Linear;</a:t>
            </a:r>
          </a:p>
          <a:p>
            <a:pPr>
              <a:spcBef>
                <a:spcPct val="50000"/>
              </a:spcBef>
            </a:pPr>
            <a:r>
              <a:rPr lang="en-US" dirty="0" smtClean="0">
                <a:latin typeface="Arial" pitchFamily="34" charset="0"/>
              </a:rPr>
              <a:t>The</a:t>
            </a:r>
            <a:r>
              <a:rPr lang="en-US" dirty="0" smtClean="0"/>
              <a:t> </a:t>
            </a:r>
            <a:r>
              <a:rPr lang="en-US" b="0" i="1" dirty="0" smtClean="0"/>
              <a:t>f</a:t>
            </a:r>
            <a:r>
              <a:rPr lang="en-US" b="0" dirty="0" smtClean="0"/>
              <a:t>(</a:t>
            </a:r>
            <a:r>
              <a:rPr lang="en-US" b="0" i="1" dirty="0" smtClean="0"/>
              <a:t>x</a:t>
            </a:r>
            <a:r>
              <a:rPr lang="en-US" b="0" dirty="0" smtClean="0"/>
              <a:t>) = 5</a:t>
            </a:r>
            <a:r>
              <a:rPr lang="en-US" b="0" dirty="0" smtClean="0">
                <a:latin typeface="Arial" pitchFamily="34" charset="0"/>
              </a:rPr>
              <a:t>,</a:t>
            </a:r>
            <a:r>
              <a:rPr lang="en-US" dirty="0" smtClean="0"/>
              <a:t> </a:t>
            </a:r>
            <a:r>
              <a:rPr lang="en-US" dirty="0" smtClean="0">
                <a:latin typeface="Arial" pitchFamily="34" charset="0"/>
              </a:rPr>
              <a:t>when</a:t>
            </a:r>
            <a:r>
              <a:rPr lang="en-US" dirty="0" smtClean="0"/>
              <a:t> </a:t>
            </a:r>
            <a:r>
              <a:rPr lang="en-US" b="0" i="1" dirty="0" smtClean="0"/>
              <a:t>x</a:t>
            </a:r>
            <a:r>
              <a:rPr lang="en-US" b="0" dirty="0" smtClean="0"/>
              <a:t> = –2</a:t>
            </a:r>
          </a:p>
          <a:p>
            <a:endParaRPr lang="en-US" dirty="0" smtClean="0"/>
          </a:p>
          <a:p>
            <a:pPr>
              <a:spcBef>
                <a:spcPct val="50000"/>
              </a:spcBef>
            </a:pPr>
            <a:r>
              <a:rPr lang="en-US" dirty="0" smtClean="0"/>
              <a:t>Linear;</a:t>
            </a:r>
          </a:p>
          <a:p>
            <a:pPr>
              <a:spcBef>
                <a:spcPct val="50000"/>
              </a:spcBef>
            </a:pPr>
            <a:r>
              <a:rPr lang="en-US" dirty="0" smtClean="0">
                <a:latin typeface="Arial" pitchFamily="34" charset="0"/>
              </a:rPr>
              <a:t>The</a:t>
            </a:r>
            <a:r>
              <a:rPr lang="en-US" dirty="0" smtClean="0"/>
              <a:t> </a:t>
            </a:r>
            <a:r>
              <a:rPr lang="en-US" b="0" i="1" dirty="0" smtClean="0"/>
              <a:t>f</a:t>
            </a:r>
            <a:r>
              <a:rPr lang="en-US" b="0" dirty="0" smtClean="0"/>
              <a:t>(</a:t>
            </a:r>
            <a:r>
              <a:rPr lang="en-US" b="0" i="1" dirty="0" smtClean="0"/>
              <a:t>x</a:t>
            </a:r>
            <a:r>
              <a:rPr lang="en-US" b="0" dirty="0" smtClean="0"/>
              <a:t>) = 0</a:t>
            </a:r>
            <a:r>
              <a:rPr lang="en-US" b="0" dirty="0" smtClean="0">
                <a:latin typeface="Arial" pitchFamily="34" charset="0"/>
              </a:rPr>
              <a:t>,</a:t>
            </a:r>
            <a:r>
              <a:rPr lang="en-US" dirty="0" smtClean="0"/>
              <a:t> </a:t>
            </a:r>
            <a:r>
              <a:rPr lang="en-US" dirty="0" smtClean="0">
                <a:latin typeface="Arial" pitchFamily="34" charset="0"/>
              </a:rPr>
              <a:t>when</a:t>
            </a:r>
            <a:r>
              <a:rPr lang="en-US" dirty="0" smtClean="0"/>
              <a:t> </a:t>
            </a:r>
            <a:r>
              <a:rPr lang="en-US" b="0" i="1" dirty="0" smtClean="0"/>
              <a:t>x</a:t>
            </a:r>
            <a:r>
              <a:rPr lang="en-US" b="0" dirty="0" smtClean="0"/>
              <a:t> = –2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359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3028950"/>
            <a:ext cx="6477000" cy="13716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705600" cy="51435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4D0FA59-E43B-4645-83B5-B706AAB9CE50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177404"/>
            <a:ext cx="5867400" cy="27384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7A28C9A-1F0C-4506-A343-8C2D7884DC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0FA59-E43B-4645-83B5-B706AAB9CE50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28C9A-1F0C-4506-A343-8C2D7884DC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457200"/>
            <a:ext cx="2057400" cy="4137422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1"/>
            <a:ext cx="5562600" cy="413742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4686302"/>
            <a:ext cx="2209800" cy="273844"/>
          </a:xfrm>
        </p:spPr>
        <p:txBody>
          <a:bodyPr/>
          <a:lstStyle/>
          <a:p>
            <a:fld id="{F4D0FA59-E43B-4645-83B5-B706AAB9CE50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3" y="4686156"/>
            <a:ext cx="5573483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51435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457200"/>
            <a:ext cx="228600" cy="46863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40005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6056313" y="77787"/>
            <a:ext cx="400050" cy="244476"/>
          </a:xfrm>
        </p:spPr>
        <p:txBody>
          <a:bodyPr/>
          <a:lstStyle/>
          <a:p>
            <a:fld id="{C7A28C9A-1F0C-4506-A343-8C2D7884DC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71450"/>
            <a:ext cx="8153400" cy="7429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0FA59-E43B-4645-83B5-B706AAB9CE50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7A28C9A-1F0C-4506-A343-8C2D7884DC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37185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2" y="2057400"/>
            <a:ext cx="7123113" cy="1254919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0FA59-E43B-4645-83B5-B706AAB9CE50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314450"/>
            <a:ext cx="1295400" cy="526257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7A28C9A-1F0C-4506-A343-8C2D7884DC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192175"/>
            <a:ext cx="3886200" cy="3429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192175"/>
            <a:ext cx="3886200" cy="3429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4D0FA59-E43B-4645-83B5-B706AAB9CE50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7A28C9A-1F0C-4506-A343-8C2D7884DC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04788"/>
            <a:ext cx="8153400" cy="652462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1828800"/>
            <a:ext cx="3886200" cy="268605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1828800"/>
            <a:ext cx="3886200" cy="268605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4D0FA59-E43B-4645-83B5-B706AAB9CE50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7A28C9A-1F0C-4506-A343-8C2D7884DC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314450"/>
            <a:ext cx="3886200" cy="48006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314450"/>
            <a:ext cx="3886200" cy="48006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0FA59-E43B-4645-83B5-B706AAB9CE50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7A28C9A-1F0C-4506-A343-8C2D7884DC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0FA59-E43B-4645-83B5-B706AAB9CE50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7A28C9A-1F0C-4506-A343-8C2D7884DC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4788"/>
            <a:ext cx="8077200" cy="652462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0FA59-E43B-4645-83B5-B706AAB9CE50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7A28C9A-1F0C-4506-A343-8C2D7884DC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314450"/>
            <a:ext cx="1600200" cy="325755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314450"/>
            <a:ext cx="6400800" cy="33147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3429000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3497580"/>
            <a:ext cx="146304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3490722"/>
            <a:ext cx="7598664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486150"/>
            <a:ext cx="7315200" cy="51435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/>
          <a:p>
            <a:fld id="{F4D0FA59-E43B-4645-83B5-B706AAB9CE50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3500437"/>
            <a:ext cx="1447800" cy="497684"/>
          </a:xfrm>
        </p:spPr>
        <p:txBody>
          <a:bodyPr rtlCol="0"/>
          <a:lstStyle>
            <a:lvl1pPr>
              <a:defRPr sz="2800"/>
            </a:lvl1pPr>
          </a:lstStyle>
          <a:p>
            <a:fld id="{C7A28C9A-1F0C-4506-A343-8C2D7884DC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4686156"/>
            <a:ext cx="4572000" cy="273844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3426714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71450"/>
            <a:ext cx="8153400" cy="74295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200150"/>
            <a:ext cx="8153400" cy="339471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4D0FA59-E43B-4645-83B5-B706AAB9CE50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2" y="4686156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92583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96012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96012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954167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7A28C9A-1F0C-4506-A343-8C2D7884DC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2/Algebra%202%202.1%20Quiz.ppt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2/Algebra%202%202.2%20Quiz.pptx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rwright@andrews.edu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2/Algebra%202%202.3%20Quiz.pptx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2/Algebra%202%202.4%20Quiz.pptx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2/Algebra%202%202.5%20Quiz.pptx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2/Algebra%202%202.6%20Quiz.pptx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2/Algebra%202%202.7%20Quiz.pptx" TargetMode="Externa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02/Algebra%202%202.8%20Quiz.pptx" TargetMode="External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Linear Equations and Functions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Algebra 2</a:t>
            </a:r>
          </a:p>
          <a:p>
            <a:r>
              <a:rPr lang="en-US" dirty="0" smtClean="0"/>
              <a:t>Chapter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2.1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41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2.2 Find Slope and Rate of Change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4343400" y="1429346"/>
            <a:ext cx="4267200" cy="2743200"/>
            <a:chOff x="4343400" y="1905794"/>
            <a:chExt cx="4267200" cy="3657600"/>
          </a:xfrm>
        </p:grpSpPr>
        <p:cxnSp>
          <p:nvCxnSpPr>
            <p:cNvPr id="9" name="Straight Connector 8"/>
            <p:cNvCxnSpPr/>
            <p:nvPr/>
          </p:nvCxnSpPr>
          <p:spPr>
            <a:xfrm rot="5400000">
              <a:off x="3276600" y="3733800"/>
              <a:ext cx="3657600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4343400" y="5181600"/>
              <a:ext cx="4267200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" name="Straight Arrow Connector 6"/>
          <p:cNvCxnSpPr/>
          <p:nvPr/>
        </p:nvCxnSpPr>
        <p:spPr>
          <a:xfrm flipV="1">
            <a:off x="4724400" y="1828800"/>
            <a:ext cx="3505200" cy="171450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5562600" y="1943100"/>
            <a:ext cx="2133600" cy="1455181"/>
            <a:chOff x="5562600" y="2590800"/>
            <a:chExt cx="2133600" cy="1940241"/>
          </a:xfrm>
        </p:grpSpPr>
        <p:sp>
          <p:nvSpPr>
            <p:cNvPr id="12" name="Oval 11"/>
            <p:cNvSpPr/>
            <p:nvPr/>
          </p:nvSpPr>
          <p:spPr>
            <a:xfrm>
              <a:off x="5791200" y="3962400"/>
              <a:ext cx="76200" cy="762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7543800" y="2819400"/>
              <a:ext cx="76200" cy="762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781800" y="2590800"/>
              <a:ext cx="914400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(x</a:t>
              </a:r>
              <a:r>
                <a:rPr lang="en-US" baseline="-25000" dirty="0" smtClean="0"/>
                <a:t>2</a:t>
              </a:r>
              <a:r>
                <a:rPr lang="en-US" dirty="0" smtClean="0"/>
                <a:t>, y</a:t>
              </a:r>
              <a:r>
                <a:rPr lang="en-US" baseline="-25000" dirty="0" smtClean="0"/>
                <a:t>2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562600" y="4038599"/>
              <a:ext cx="914400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(x</a:t>
              </a:r>
              <a:r>
                <a:rPr lang="en-US" baseline="-25000" dirty="0" smtClean="0"/>
                <a:t>1</a:t>
              </a:r>
              <a:r>
                <a:rPr lang="en-US" dirty="0" smtClean="0"/>
                <a:t>, y</a:t>
              </a:r>
              <a:r>
                <a:rPr lang="en-US" baseline="-25000" dirty="0" smtClean="0"/>
                <a:t>1</a:t>
              </a:r>
              <a:r>
                <a:rPr lang="en-US" dirty="0" smtClean="0"/>
                <a:t>)</a:t>
              </a:r>
              <a:endParaRPr lang="en-US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914400" y="4343400"/>
            <a:ext cx="464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Slope is the rate of change</a:t>
            </a:r>
            <a:endParaRPr lang="en-US" sz="2800" dirty="0"/>
          </a:p>
        </p:txBody>
      </p:sp>
      <p:grpSp>
        <p:nvGrpSpPr>
          <p:cNvPr id="51" name="Group 50"/>
          <p:cNvGrpSpPr/>
          <p:nvPr/>
        </p:nvGrpSpPr>
        <p:grpSpPr>
          <a:xfrm>
            <a:off x="5842000" y="2971799"/>
            <a:ext cx="1752600" cy="369332"/>
            <a:chOff x="5842000" y="3962400"/>
            <a:chExt cx="1752600" cy="492442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5842000" y="4000500"/>
              <a:ext cx="1752600" cy="158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6553200" y="3962400"/>
              <a:ext cx="609600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run</a:t>
              </a:r>
              <a:endParaRPr lang="en-US" dirty="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7581900" y="2152650"/>
            <a:ext cx="647700" cy="848882"/>
            <a:chOff x="7581900" y="2870200"/>
            <a:chExt cx="647700" cy="1131842"/>
          </a:xfrm>
        </p:grpSpPr>
        <p:cxnSp>
          <p:nvCxnSpPr>
            <p:cNvPr id="22" name="Straight Connector 21"/>
            <p:cNvCxnSpPr/>
            <p:nvPr/>
          </p:nvCxnSpPr>
          <p:spPr>
            <a:xfrm rot="16200000" flipH="1">
              <a:off x="7023146" y="3428954"/>
              <a:ext cx="1131842" cy="1433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7620000" y="3364468"/>
              <a:ext cx="609600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rise</a:t>
              </a:r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838201" y="1471163"/>
                <a:ext cx="2269083" cy="8959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𝑆𝑙𝑜𝑝𝑒</m:t>
                      </m:r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/>
                            </a:rPr>
                            <m:t>𝑟𝑖𝑠𝑒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/>
                            </a:rPr>
                            <m:t>𝑟𝑢𝑛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99" y="1961549"/>
                <a:ext cx="2269083" cy="89595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914402" y="2686050"/>
                <a:ext cx="2477281" cy="10161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𝑚</m:t>
                      </m:r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2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3200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32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32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3200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32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3581400"/>
                <a:ext cx="2477281" cy="101611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2.2 Find Slope and Rate of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7719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Positive Slope</a:t>
            </a:r>
          </a:p>
          <a:p>
            <a:pPr lvl="1"/>
            <a:r>
              <a:rPr lang="en-US" dirty="0" smtClean="0"/>
              <a:t>Rises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Zero Slope</a:t>
            </a:r>
          </a:p>
          <a:p>
            <a:pPr lvl="1"/>
            <a:r>
              <a:rPr lang="en-US" dirty="0" smtClean="0"/>
              <a:t>Horizontal </a:t>
            </a:r>
          </a:p>
          <a:p>
            <a:endParaRPr lang="en-US" dirty="0" smtClean="0"/>
          </a:p>
          <a:p>
            <a:r>
              <a:rPr lang="en-US" dirty="0" smtClean="0"/>
              <a:t>Negative Slope</a:t>
            </a:r>
          </a:p>
          <a:p>
            <a:pPr lvl="1"/>
            <a:r>
              <a:rPr lang="en-US" dirty="0" smtClean="0"/>
              <a:t>Falls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No Slope (Undefined)</a:t>
            </a:r>
          </a:p>
          <a:p>
            <a:pPr lvl="1"/>
            <a:r>
              <a:rPr lang="en-US" dirty="0" smtClean="0"/>
              <a:t>Vertical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4419600" y="2343150"/>
            <a:ext cx="1066800" cy="74295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486400" y="2343150"/>
            <a:ext cx="1066800" cy="119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553200" y="2343150"/>
            <a:ext cx="1066800" cy="74295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7105650" y="3600252"/>
            <a:ext cx="102870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3429000" y="1657350"/>
            <a:ext cx="762000" cy="1314450"/>
            <a:chOff x="8077200" y="4495800"/>
            <a:chExt cx="762000" cy="1752600"/>
          </a:xfrm>
        </p:grpSpPr>
        <p:sp>
          <p:nvSpPr>
            <p:cNvPr id="31" name="Smiley Face 30"/>
            <p:cNvSpPr/>
            <p:nvPr/>
          </p:nvSpPr>
          <p:spPr>
            <a:xfrm>
              <a:off x="8077200" y="4495800"/>
              <a:ext cx="685800" cy="685800"/>
            </a:xfrm>
            <a:prstGeom prst="smileyFace">
              <a:avLst>
                <a:gd name="adj" fmla="val 4653"/>
              </a:avLst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2" name="Straight Connector 31"/>
            <p:cNvCxnSpPr>
              <a:stCxn id="31" idx="4"/>
            </p:cNvCxnSpPr>
            <p:nvPr/>
          </p:nvCxnSpPr>
          <p:spPr>
            <a:xfrm rot="5400000">
              <a:off x="8058150" y="5505450"/>
              <a:ext cx="685800" cy="38100"/>
            </a:xfrm>
            <a:prstGeom prst="lin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8343900" y="5905500"/>
              <a:ext cx="381000" cy="304800"/>
            </a:xfrm>
            <a:prstGeom prst="lin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8077200" y="5943600"/>
              <a:ext cx="381000" cy="228600"/>
            </a:xfrm>
            <a:prstGeom prst="lin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8153400" y="5486400"/>
              <a:ext cx="685800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8076406" y="2914650"/>
            <a:ext cx="686594" cy="400646"/>
            <a:chOff x="8076406" y="3886200"/>
            <a:chExt cx="686594" cy="534194"/>
          </a:xfrm>
        </p:grpSpPr>
        <p:cxnSp>
          <p:nvCxnSpPr>
            <p:cNvPr id="38" name="Straight Connector 37"/>
            <p:cNvCxnSpPr/>
            <p:nvPr/>
          </p:nvCxnSpPr>
          <p:spPr>
            <a:xfrm rot="5400000">
              <a:off x="7848600" y="4191000"/>
              <a:ext cx="457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5400000">
              <a:off x="8533606" y="4190206"/>
              <a:ext cx="457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5400000">
              <a:off x="8228806" y="4114006"/>
              <a:ext cx="457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/>
          <p:nvPr/>
        </p:nvSpPr>
        <p:spPr>
          <a:xfrm>
            <a:off x="4343400" y="4123720"/>
            <a:ext cx="2286000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There’s </a:t>
            </a:r>
            <a:r>
              <a:rPr lang="en-US" sz="2400" b="1" u="sng" dirty="0" smtClean="0"/>
              <a:t>No Slope</a:t>
            </a:r>
            <a:r>
              <a:rPr lang="en-US" sz="2400" dirty="0" smtClean="0"/>
              <a:t> to stand on.</a:t>
            </a:r>
            <a:endParaRPr lang="en-US" sz="2400" dirty="0"/>
          </a:p>
        </p:txBody>
      </p:sp>
      <p:sp>
        <p:nvSpPr>
          <p:cNvPr id="43" name="TextBox 42"/>
          <p:cNvSpPr txBox="1"/>
          <p:nvPr/>
        </p:nvSpPr>
        <p:spPr>
          <a:xfrm>
            <a:off x="4800600" y="268605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+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5791200" y="2339802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0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6705600" y="26289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– 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7162800" y="348615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38889E-6 3.46821E-6 C 0.00156 -0.00047 0.00989 -0.00278 0.0118 -0.0044 C 0.01805 -0.00995 0.021 -0.01711 0.02881 -0.02012 C 0.03715 -0.02775 0.04565 -0.03538 0.05416 -0.04278 C 0.06735 -0.05411 0.05173 -0.04625 0.0644 -0.0518 C 0.06926 -0.05642 0.07048 -0.05665 0.07447 -0.06313 C 0.07586 -0.06521 0.07638 -0.06821 0.07794 -0.06983 C 0.08124 -0.0733 0.0861 -0.07376 0.08975 -0.07677 C 0.10381 -0.0881 0.09513 -0.0837 0.10503 -0.08786 C 0.11249 -0.09457 0.12083 -0.0985 0.12881 -0.10382 " pathEditMode="relative" ptsTypes="fffffffffA">
                                      <p:cBhvr>
                                        <p:cTn id="5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882 -0.10382 C 0.1757 -0.11815 0.22274 -0.11584 0.27118 -0.11723 C 0.27726 -0.12 0.27448 -0.11954 0.27969 -0.11954 " pathEditMode="relative" ptsTypes="ffA">
                                      <p:cBhvr>
                                        <p:cTn id="6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968 -0.11954 C 0.28385 -0.11468 0.28854 -0.11098 0.29253 -0.1059 C 0.29809 -0.09896 0.30277 -0.0904 0.30816 -0.08324 C 0.32274 -0.06335 0.30052 -0.08925 0.31718 -0.07214 C 0.31979 -0.06936 0.325 -0.06312 0.325 -0.06289 C 0.32864 -0.05341 0.33472 -0.05087 0.34062 -0.04486 C 0.34826 -0.03676 0.35521 -0.0252 0.36389 -0.02012 C 0.36927 -0.00555 0.36302 -0.01942 0.37031 -0.0111 C 0.37482 -0.00601 0.37673 -0.00069 0.38194 0.00254 C 0.39045 0.02381 0.40972 0.03769 0.42222 0.05202 C 0.42291 0.05434 0.42343 0.05734 0.42465 0.05896 C 0.42569 0.06058 0.42743 0.06035 0.42864 0.06104 C 0.43211 0.06289 0.43767 0.06798 0.44166 0.06798 " pathEditMode="relative" rAng="0" ptsTypes="ffffffffffffA">
                                      <p:cBhvr>
                                        <p:cTn id="6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00" y="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166 0.06798 C 0.58333 0.17965 0.48958 0.0911 0.48958 0.33434 " pathEditMode="relative" rAng="0" ptsTypes="fA">
                                      <p:cBhvr>
                                        <p:cTn id="6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00" y="1330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1" grpId="0" animBg="1"/>
      <p:bldP spid="43" grpId="0"/>
      <p:bldP spid="44" grpId="0"/>
      <p:bldP spid="45" grpId="0"/>
      <p:bldP spid="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2.2 Find Slope and Rate of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Find the slope of the line passing through the given points.  Classify as </a:t>
            </a:r>
            <a:r>
              <a:rPr lang="en-US" sz="3200" i="1" dirty="0" smtClean="0"/>
              <a:t>rises, falls, horizontal, </a:t>
            </a:r>
            <a:r>
              <a:rPr lang="en-US" sz="3200" dirty="0" smtClean="0"/>
              <a:t>or </a:t>
            </a:r>
            <a:r>
              <a:rPr lang="en-US" sz="3200" i="1" dirty="0" smtClean="0"/>
              <a:t>vertical</a:t>
            </a:r>
            <a:r>
              <a:rPr lang="en-US" sz="3200" dirty="0" smtClean="0"/>
              <a:t>.</a:t>
            </a:r>
          </a:p>
          <a:p>
            <a:pPr lvl="1"/>
            <a:r>
              <a:rPr lang="en-US" sz="2800" dirty="0" smtClean="0"/>
              <a:t>(0, 3), (4, 8)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(7, 3), (–1, 7)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(7, 1), (7, -1)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2.2 Find Slope and Rate of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94335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Parallel Lines</a:t>
            </a:r>
          </a:p>
          <a:p>
            <a:pPr lvl="1"/>
            <a:r>
              <a:rPr lang="en-US" dirty="0" smtClean="0"/>
              <a:t>In the same plane and do not intersect</a:t>
            </a:r>
          </a:p>
          <a:p>
            <a:pPr lvl="1"/>
            <a:r>
              <a:rPr lang="en-US" dirty="0" smtClean="0"/>
              <a:t>Go the same direction</a:t>
            </a:r>
          </a:p>
          <a:p>
            <a:pPr lvl="1"/>
            <a:r>
              <a:rPr lang="en-US" dirty="0" smtClean="0"/>
              <a:t>Slopes are equal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Perpendicular Lines</a:t>
            </a:r>
          </a:p>
          <a:p>
            <a:pPr lvl="1"/>
            <a:r>
              <a:rPr lang="en-US" dirty="0" smtClean="0"/>
              <a:t>Intersect to form a right angle</a:t>
            </a:r>
          </a:p>
          <a:p>
            <a:pPr lvl="1"/>
            <a:r>
              <a:rPr lang="en-US" dirty="0" smtClean="0"/>
              <a:t>Slopes are negative reciprocals</a:t>
            </a:r>
          </a:p>
          <a:p>
            <a:pPr lvl="1"/>
            <a:r>
              <a:rPr lang="en-US" dirty="0" smtClean="0"/>
              <a:t>OR Product of slopes is -1</a:t>
            </a:r>
          </a:p>
          <a:p>
            <a:pPr lvl="1"/>
            <a:r>
              <a:rPr lang="en-US" dirty="0" smtClean="0"/>
              <a:t>2/3 and -3/2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6629400" y="1200150"/>
            <a:ext cx="1524000" cy="1257300"/>
            <a:chOff x="6629400" y="1600200"/>
            <a:chExt cx="1524000" cy="1676400"/>
          </a:xfrm>
        </p:grpSpPr>
        <p:cxnSp>
          <p:nvCxnSpPr>
            <p:cNvPr id="5" name="Straight Connector 4"/>
            <p:cNvCxnSpPr/>
            <p:nvPr/>
          </p:nvCxnSpPr>
          <p:spPr>
            <a:xfrm flipV="1">
              <a:off x="6629400" y="2133600"/>
              <a:ext cx="1524000" cy="1143000"/>
            </a:xfrm>
            <a:prstGeom prst="line">
              <a:avLst/>
            </a:prstGeom>
            <a:ln w="2857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V="1">
              <a:off x="6629400" y="1600200"/>
              <a:ext cx="1524000" cy="1143000"/>
            </a:xfrm>
            <a:prstGeom prst="line">
              <a:avLst/>
            </a:prstGeom>
            <a:ln w="2857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6019800" y="3258146"/>
            <a:ext cx="2286000" cy="1086446"/>
            <a:chOff x="6019800" y="4344194"/>
            <a:chExt cx="2286000" cy="1448594"/>
          </a:xfrm>
        </p:grpSpPr>
        <p:cxnSp>
          <p:nvCxnSpPr>
            <p:cNvPr id="8" name="Straight Connector 7"/>
            <p:cNvCxnSpPr/>
            <p:nvPr/>
          </p:nvCxnSpPr>
          <p:spPr>
            <a:xfrm rot="5400000">
              <a:off x="6362700" y="5067300"/>
              <a:ext cx="1447800" cy="1588"/>
            </a:xfrm>
            <a:prstGeom prst="line">
              <a:avLst/>
            </a:prstGeom>
            <a:ln w="2857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019800" y="5791200"/>
              <a:ext cx="2286000" cy="1588"/>
            </a:xfrm>
            <a:prstGeom prst="line">
              <a:avLst/>
            </a:prstGeom>
            <a:ln w="2857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2.2 Find Slope and Rate of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Tell whether the lines are </a:t>
            </a:r>
            <a:r>
              <a:rPr lang="en-US" i="1" dirty="0" smtClean="0"/>
              <a:t>parallel</a:t>
            </a:r>
            <a:r>
              <a:rPr lang="en-US" dirty="0" smtClean="0"/>
              <a:t>, </a:t>
            </a:r>
            <a:r>
              <a:rPr lang="en-US" i="1" dirty="0" smtClean="0"/>
              <a:t>perpendicular</a:t>
            </a:r>
            <a:r>
              <a:rPr lang="en-US" dirty="0" smtClean="0"/>
              <a:t>, or </a:t>
            </a:r>
            <a:r>
              <a:rPr lang="en-US" i="1" dirty="0" smtClean="0"/>
              <a:t>neither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Line 1: through (</a:t>
            </a:r>
            <a:r>
              <a:rPr lang="en-US" dirty="0" smtClean="0">
                <a:solidFill>
                  <a:srgbClr val="010000"/>
                </a:solidFill>
              </a:rPr>
              <a:t>–</a:t>
            </a:r>
            <a:r>
              <a:rPr lang="en-US" dirty="0" smtClean="0"/>
              <a:t>2, 8) and (2, </a:t>
            </a:r>
            <a:r>
              <a:rPr lang="en-US" dirty="0" smtClean="0">
                <a:solidFill>
                  <a:srgbClr val="010000"/>
                </a:solidFill>
              </a:rPr>
              <a:t>–</a:t>
            </a:r>
            <a:r>
              <a:rPr lang="en-US" dirty="0" smtClean="0"/>
              <a:t>4)</a:t>
            </a:r>
          </a:p>
          <a:p>
            <a:pPr lvl="1"/>
            <a:r>
              <a:rPr lang="en-US" dirty="0" smtClean="0"/>
              <a:t>Line 2: through (</a:t>
            </a:r>
            <a:r>
              <a:rPr lang="en-US" dirty="0" smtClean="0">
                <a:solidFill>
                  <a:srgbClr val="010000"/>
                </a:solidFill>
              </a:rPr>
              <a:t>–</a:t>
            </a:r>
            <a:r>
              <a:rPr lang="en-US" dirty="0" smtClean="0"/>
              <a:t>5, 1) and (</a:t>
            </a:r>
            <a:r>
              <a:rPr lang="en-US" dirty="0" smtClean="0">
                <a:solidFill>
                  <a:srgbClr val="010000"/>
                </a:solidFill>
              </a:rPr>
              <a:t>–</a:t>
            </a:r>
            <a:r>
              <a:rPr lang="en-US" dirty="0" smtClean="0"/>
              <a:t>2, 2)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Line 1: through (</a:t>
            </a:r>
            <a:r>
              <a:rPr lang="en-US" dirty="0" smtClean="0">
                <a:solidFill>
                  <a:srgbClr val="010000"/>
                </a:solidFill>
              </a:rPr>
              <a:t>–</a:t>
            </a:r>
            <a:r>
              <a:rPr lang="en-US" dirty="0" smtClean="0"/>
              <a:t>4, </a:t>
            </a:r>
            <a:r>
              <a:rPr lang="en-US" dirty="0" smtClean="0">
                <a:solidFill>
                  <a:srgbClr val="010000"/>
                </a:solidFill>
              </a:rPr>
              <a:t>–</a:t>
            </a:r>
            <a:r>
              <a:rPr lang="en-US" dirty="0" smtClean="0"/>
              <a:t>2) and (1, </a:t>
            </a:r>
            <a:r>
              <a:rPr lang="en-US" dirty="0" smtClean="0">
                <a:solidFill>
                  <a:srgbClr val="010000"/>
                </a:solidFill>
              </a:rPr>
              <a:t>7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Line 2: through (</a:t>
            </a:r>
            <a:r>
              <a:rPr lang="en-US" dirty="0" smtClean="0">
                <a:solidFill>
                  <a:srgbClr val="010000"/>
                </a:solidFill>
              </a:rPr>
              <a:t>–</a:t>
            </a:r>
            <a:r>
              <a:rPr lang="en-US" dirty="0" smtClean="0"/>
              <a:t>1, </a:t>
            </a:r>
            <a:r>
              <a:rPr lang="en-US" dirty="0" smtClean="0">
                <a:solidFill>
                  <a:srgbClr val="010000"/>
                </a:solidFill>
              </a:rPr>
              <a:t>–</a:t>
            </a:r>
            <a:r>
              <a:rPr lang="en-US" dirty="0" smtClean="0"/>
              <a:t>4) and (</a:t>
            </a:r>
            <a:r>
              <a:rPr lang="en-US" dirty="0" smtClean="0">
                <a:solidFill>
                  <a:srgbClr val="010000"/>
                </a:solidFill>
              </a:rPr>
              <a:t>3</a:t>
            </a:r>
            <a:r>
              <a:rPr lang="en-US" dirty="0" smtClean="0"/>
              <a:t>, 5)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2.2 Find Slope and Rate of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7719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In 1983, 87% of New Hampshire was forested.  By 2001, that percent had fallen to 81.1%.  What is the average rate of change of forested land?  Then predict what percentage will be forested in 2005.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i="1" dirty="0" smtClean="0"/>
              <a:t>86 #3-23 every other odd, 25-35 odd, 39, 43, 47 + 5 choice = 20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2.2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36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2.3 Graph Equations of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Slope-intercept form</a:t>
            </a:r>
          </a:p>
          <a:p>
            <a:pPr lvl="1"/>
            <a:r>
              <a:rPr lang="en-US" sz="2400" dirty="0" smtClean="0"/>
              <a:t>y = </a:t>
            </a:r>
            <a:r>
              <a:rPr lang="en-US" sz="2400" dirty="0" err="1" smtClean="0"/>
              <a:t>mx</a:t>
            </a:r>
            <a:r>
              <a:rPr lang="en-US" sz="2400" dirty="0" smtClean="0"/>
              <a:t> + b</a:t>
            </a:r>
          </a:p>
          <a:p>
            <a:pPr lvl="2"/>
            <a:r>
              <a:rPr lang="en-US" sz="2000" dirty="0" smtClean="0"/>
              <a:t>m is slope</a:t>
            </a:r>
          </a:p>
          <a:p>
            <a:pPr lvl="2"/>
            <a:r>
              <a:rPr lang="en-US" sz="2000" dirty="0" smtClean="0"/>
              <a:t>b is y-intercept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sz="2800" dirty="0"/>
              <a:t>To graph</a:t>
            </a:r>
          </a:p>
          <a:p>
            <a:pPr lvl="1"/>
            <a:r>
              <a:rPr lang="en-US" dirty="0"/>
              <a:t>Solve equation for y</a:t>
            </a:r>
          </a:p>
          <a:p>
            <a:pPr lvl="1"/>
            <a:r>
              <a:rPr lang="en-US" dirty="0"/>
              <a:t>Plot the y-intercept</a:t>
            </a:r>
          </a:p>
          <a:p>
            <a:pPr lvl="1"/>
            <a:r>
              <a:rPr lang="en-US" dirty="0"/>
              <a:t>From there move up and over the slope to find another couple of points</a:t>
            </a:r>
          </a:p>
          <a:p>
            <a:pPr lvl="1"/>
            <a:r>
              <a:rPr lang="en-US" dirty="0"/>
              <a:t>Draw a line </a:t>
            </a:r>
            <a:r>
              <a:rPr lang="en-US" dirty="0" smtClean="0"/>
              <a:t>neatly through </a:t>
            </a:r>
            <a:r>
              <a:rPr lang="en-US" dirty="0"/>
              <a:t>the points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2.3 Graph Equations of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Graph</a:t>
            </a:r>
          </a:p>
          <a:p>
            <a:pPr lvl="1"/>
            <a:r>
              <a:rPr lang="en-US" dirty="0" smtClean="0"/>
              <a:t>y = -2x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y = x – 3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f(x) = 2 – x</a:t>
            </a:r>
            <a:endParaRPr lang="en-US" dirty="0"/>
          </a:p>
        </p:txBody>
      </p:sp>
      <p:pic>
        <p:nvPicPr>
          <p:cNvPr id="4" name="Picture 3" descr="Graph (-5 to 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9915" y="1006892"/>
            <a:ext cx="4274085" cy="42740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Slideshow was developed to accompany the textbook</a:t>
            </a:r>
          </a:p>
          <a:p>
            <a:pPr lvl="1"/>
            <a:r>
              <a:rPr lang="en-US" i="1" dirty="0" smtClean="0"/>
              <a:t>Larson Algebra 2</a:t>
            </a:r>
            <a:endParaRPr lang="en-US" i="1" dirty="0"/>
          </a:p>
          <a:p>
            <a:pPr lvl="1"/>
            <a:r>
              <a:rPr lang="en-US" i="1" dirty="0" smtClean="0"/>
              <a:t>By Larson</a:t>
            </a:r>
            <a:r>
              <a:rPr lang="en-US" i="1" dirty="0"/>
              <a:t>, R., Boswell, L., </a:t>
            </a:r>
            <a:r>
              <a:rPr lang="en-US" i="1" dirty="0" err="1"/>
              <a:t>Kanold</a:t>
            </a:r>
            <a:r>
              <a:rPr lang="en-US" i="1" dirty="0"/>
              <a:t>, T. D., &amp; Stiff, L. </a:t>
            </a:r>
            <a:endParaRPr lang="en-US" i="1" dirty="0" smtClean="0"/>
          </a:p>
          <a:p>
            <a:pPr lvl="1"/>
            <a:r>
              <a:rPr lang="en-US" i="1" dirty="0" smtClean="0"/>
              <a:t>2011 </a:t>
            </a:r>
            <a:r>
              <a:rPr lang="en-US" i="1" dirty="0"/>
              <a:t>Holt </a:t>
            </a:r>
            <a:r>
              <a:rPr lang="en-US" i="1" dirty="0" smtClean="0"/>
              <a:t>McDougal</a:t>
            </a:r>
          </a:p>
          <a:p>
            <a:r>
              <a:rPr lang="en-US" dirty="0"/>
              <a:t>Some examples and diagrams are taken from the textbook.</a:t>
            </a:r>
          </a:p>
          <a:p>
            <a:endParaRPr lang="en-US" i="1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800600" y="4149657"/>
            <a:ext cx="4343400" cy="990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Slides created by </a:t>
            </a:r>
          </a:p>
          <a:p>
            <a:r>
              <a:rPr lang="en-US" dirty="0" smtClean="0"/>
              <a:t>Richard Wright, Andrews Academy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hlinkClick r:id="rId2"/>
              </a:rPr>
              <a:t>rwright@andrews.edu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67624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2.3 Graph Equations of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4187952" cy="394335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Standard Form</a:t>
            </a:r>
          </a:p>
          <a:p>
            <a:pPr lvl="1"/>
            <a:r>
              <a:rPr lang="en-US" dirty="0" smtClean="0"/>
              <a:t>Ax + By = C</a:t>
            </a:r>
          </a:p>
          <a:p>
            <a:pPr lvl="2"/>
            <a:r>
              <a:rPr lang="en-US" dirty="0" smtClean="0"/>
              <a:t>A, B, and C are integers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To graph </a:t>
            </a:r>
          </a:p>
          <a:p>
            <a:pPr lvl="1"/>
            <a:r>
              <a:rPr lang="en-US" dirty="0" smtClean="0"/>
              <a:t>Find the x- and y-intercepts by letting the other variable = 0</a:t>
            </a:r>
          </a:p>
          <a:p>
            <a:pPr lvl="1"/>
            <a:r>
              <a:rPr lang="en-US" dirty="0" smtClean="0"/>
              <a:t>Plot the two points</a:t>
            </a:r>
          </a:p>
          <a:p>
            <a:pPr lvl="1"/>
            <a:r>
              <a:rPr lang="en-US" dirty="0" smtClean="0"/>
              <a:t>Draw a line through the two points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257800" y="1314451"/>
                <a:ext cx="3581400" cy="33991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x-intercept:</a:t>
                </a:r>
              </a:p>
              <a:p>
                <a:r>
                  <a:rPr lang="en-US" sz="2000" dirty="0" smtClean="0"/>
                  <a:t>Ax + B(0) = C</a:t>
                </a:r>
              </a:p>
              <a:p>
                <a:r>
                  <a:rPr lang="en-US" sz="2000" dirty="0" smtClean="0"/>
                  <a:t>Ax = C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𝐶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𝐴</m:t>
                          </m:r>
                        </m:den>
                      </m:f>
                    </m:oMath>
                  </m:oMathPara>
                </a14:m>
                <a:endParaRPr lang="en-US" sz="2000" dirty="0" smtClean="0">
                  <a:solidFill>
                    <a:srgbClr val="FF0000"/>
                  </a:solidFill>
                </a:endParaRPr>
              </a:p>
              <a:p>
                <a:endParaRPr lang="en-US" sz="2000" dirty="0" smtClean="0"/>
              </a:p>
              <a:p>
                <a:r>
                  <a:rPr lang="en-US" sz="2000" dirty="0" smtClean="0"/>
                  <a:t>Y-intercept:</a:t>
                </a:r>
              </a:p>
              <a:p>
                <a:r>
                  <a:rPr lang="en-US" sz="2000" dirty="0" smtClean="0"/>
                  <a:t>A(0) + By = C</a:t>
                </a:r>
              </a:p>
              <a:p>
                <a:r>
                  <a:rPr lang="en-US" sz="2000" dirty="0" smtClean="0"/>
                  <a:t>By = C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𝑦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𝐶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𝐵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7800" y="1314451"/>
                <a:ext cx="3581400" cy="3399136"/>
              </a:xfrm>
              <a:prstGeom prst="rect">
                <a:avLst/>
              </a:prstGeom>
              <a:blipFill rotWithShape="1">
                <a:blip r:embed="rId3"/>
                <a:stretch>
                  <a:fillRect l="-1874" t="-8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2.3 Graph Equations of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Horizontal Lines</a:t>
            </a:r>
          </a:p>
          <a:p>
            <a:pPr lvl="1"/>
            <a:r>
              <a:rPr lang="en-US" dirty="0" smtClean="0"/>
              <a:t>y = c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Vertical Lines</a:t>
            </a:r>
          </a:p>
          <a:p>
            <a:pPr lvl="1"/>
            <a:r>
              <a:rPr lang="en-US" dirty="0" smtClean="0"/>
              <a:t>x = 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2.3 Graph Equations of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Graph</a:t>
            </a:r>
          </a:p>
          <a:p>
            <a:pPr lvl="1"/>
            <a:r>
              <a:rPr lang="en-US" dirty="0" smtClean="0"/>
              <a:t>2x + 5y = 10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x = 1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y = -4</a:t>
            </a:r>
          </a:p>
        </p:txBody>
      </p:sp>
      <p:pic>
        <p:nvPicPr>
          <p:cNvPr id="5" name="Picture 4" descr="Graph (-5 to 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9915" y="1006892"/>
            <a:ext cx="4274085" cy="42740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2.3 Graph Equations of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i="1" dirty="0" smtClean="0"/>
              <a:t>93 #1-69 every other odd + 2 choice = 20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2.3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36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2.4 Write Equations of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Given slope and y-intercept</a:t>
            </a:r>
          </a:p>
          <a:p>
            <a:pPr lvl="1"/>
            <a:r>
              <a:rPr lang="en-US" dirty="0" smtClean="0"/>
              <a:t>Use slope-intercept form	y = </a:t>
            </a:r>
            <a:r>
              <a:rPr lang="en-US" dirty="0" err="1" smtClean="0"/>
              <a:t>mx</a:t>
            </a:r>
            <a:r>
              <a:rPr lang="en-US" dirty="0" smtClean="0"/>
              <a:t> + b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Any other line</a:t>
            </a:r>
          </a:p>
          <a:p>
            <a:pPr lvl="1"/>
            <a:r>
              <a:rPr lang="en-US" dirty="0" smtClean="0"/>
              <a:t>Find the slope (m)</a:t>
            </a:r>
          </a:p>
          <a:p>
            <a:pPr lvl="1"/>
            <a:r>
              <a:rPr lang="en-US" dirty="0" smtClean="0"/>
              <a:t>Find a point the line goes through (x</a:t>
            </a:r>
            <a:r>
              <a:rPr lang="en-US" baseline="-25000" dirty="0" smtClean="0"/>
              <a:t>1</a:t>
            </a:r>
            <a:r>
              <a:rPr lang="en-US" dirty="0" smtClean="0"/>
              <a:t>, y</a:t>
            </a:r>
            <a:r>
              <a:rPr lang="en-US" baseline="-25000" dirty="0" smtClean="0"/>
              <a:t>1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Use point-slope form		y – y</a:t>
            </a:r>
            <a:r>
              <a:rPr lang="en-US" baseline="-25000" dirty="0" smtClean="0"/>
              <a:t>1</a:t>
            </a:r>
            <a:r>
              <a:rPr lang="en-US" dirty="0" smtClean="0"/>
              <a:t> = m(x – x</a:t>
            </a:r>
            <a:r>
              <a:rPr lang="en-US" baseline="-25000" dirty="0" smtClean="0"/>
              <a:t>1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2.4 Write Equations of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Write the equation of the line given…</a:t>
            </a:r>
          </a:p>
          <a:p>
            <a:pPr lvl="1"/>
            <a:r>
              <a:rPr lang="en-US" sz="2000" i="1" dirty="0" smtClean="0"/>
              <a:t>m </a:t>
            </a:r>
            <a:r>
              <a:rPr lang="en-US" sz="2000" dirty="0" smtClean="0"/>
              <a:t>= –2 , </a:t>
            </a:r>
            <a:r>
              <a:rPr lang="en-US" sz="2000" i="1" dirty="0" smtClean="0"/>
              <a:t>b </a:t>
            </a:r>
            <a:r>
              <a:rPr lang="en-US" sz="2000" dirty="0" smtClean="0"/>
              <a:t>= –4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000" dirty="0"/>
              <a:t>it passes through (</a:t>
            </a:r>
            <a:r>
              <a:rPr lang="en-US" sz="2000" i="1" dirty="0"/>
              <a:t>–</a:t>
            </a:r>
            <a:r>
              <a:rPr lang="en-US" sz="2000" dirty="0"/>
              <a:t>1, 6) and has a slope of 4.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2.4 Write Equations of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Write the equation of the line given…</a:t>
            </a:r>
          </a:p>
          <a:p>
            <a:pPr lvl="1"/>
            <a:r>
              <a:rPr lang="en-US" sz="2000" dirty="0" smtClean="0"/>
              <a:t>it passes through (-1, 2) and (10, 0)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Write an equation of the line that passes through (4, –2) and is (a) parallel to, and (b) perpendicular to, the line </a:t>
            </a:r>
            <a:r>
              <a:rPr lang="en-US" sz="2400" i="1" dirty="0"/>
              <a:t>y </a:t>
            </a:r>
            <a:r>
              <a:rPr lang="en-US" sz="2400" dirty="0"/>
              <a:t>= 3</a:t>
            </a:r>
            <a:r>
              <a:rPr lang="en-US" sz="2400" i="1" dirty="0"/>
              <a:t>x </a:t>
            </a:r>
            <a:r>
              <a:rPr lang="en-US" sz="2400" dirty="0"/>
              <a:t>– 1.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2.4 Write Equations of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You have $6 to spend on drinks and a salad at the cafeteria.  Drinks cost $1.25 each and salad costs $0.20 per ounce.  Write an equation that models this situation.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2.4 Write Equations of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5433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 a chemistry experiment, you record the temperature to be -5 °F one minute after you begin.  Six minutes after you begin the temperature is 20 °F.  Write a linear equation to model this.</a:t>
            </a:r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i="1" dirty="0" smtClean="0"/>
          </a:p>
          <a:p>
            <a:r>
              <a:rPr lang="en-US" i="1" dirty="0" smtClean="0"/>
              <a:t>101 #1-57 every other odd + 5 choice = 20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2.1 Represent Relations and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7719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Relation is mapping (pairing) of input values to output values</a:t>
            </a:r>
          </a:p>
          <a:p>
            <a:pPr lvl="1"/>
            <a:r>
              <a:rPr lang="en-US" dirty="0" smtClean="0"/>
              <a:t>Input </a:t>
            </a:r>
            <a:r>
              <a:rPr lang="en-US" dirty="0" smtClean="0">
                <a:sym typeface="Wingdings" pitchFamily="2" charset="2"/>
              </a:rPr>
              <a:t> Domain  often x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Output  Range  often y</a:t>
            </a:r>
          </a:p>
          <a:p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(-4, 3)</a:t>
            </a:r>
          </a:p>
          <a:p>
            <a:pPr>
              <a:buNone/>
            </a:pPr>
            <a:r>
              <a:rPr lang="en-US" dirty="0" smtClean="0"/>
              <a:t>(-2, 1)</a:t>
            </a:r>
          </a:p>
          <a:p>
            <a:pPr>
              <a:buNone/>
            </a:pPr>
            <a:r>
              <a:rPr lang="en-US" dirty="0" smtClean="0"/>
              <a:t>(0, 3)</a:t>
            </a:r>
          </a:p>
          <a:p>
            <a:pPr>
              <a:buNone/>
            </a:pPr>
            <a:r>
              <a:rPr lang="en-US" dirty="0" smtClean="0"/>
              <a:t>(1, -2)</a:t>
            </a:r>
          </a:p>
          <a:p>
            <a:pPr>
              <a:buNone/>
            </a:pPr>
            <a:r>
              <a:rPr lang="en-US" dirty="0" smtClean="0"/>
              <a:t>(-2, 4)</a:t>
            </a:r>
            <a:endParaRPr lang="en-US" dirty="0"/>
          </a:p>
        </p:txBody>
      </p:sp>
      <p:pic>
        <p:nvPicPr>
          <p:cNvPr id="4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3028950"/>
            <a:ext cx="19367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3086101"/>
            <a:ext cx="2133600" cy="1575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4"/>
          <p:cNvPicPr>
            <a:picLocks noChangeAspect="1" noChangeArrowheads="1"/>
          </p:cNvPicPr>
          <p:nvPr/>
        </p:nvPicPr>
        <p:blipFill>
          <a:blip r:embed="rId5" cstate="print"/>
          <a:srcRect r="60526"/>
          <a:stretch>
            <a:fillRect/>
          </a:stretch>
        </p:blipFill>
        <p:spPr bwMode="auto">
          <a:xfrm>
            <a:off x="2514600" y="3028950"/>
            <a:ext cx="1143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2.4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36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2.5 Model Direct Variation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Direct Variation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y = ax</a:t>
            </a:r>
            <a:r>
              <a:rPr lang="en-US" dirty="0" smtClean="0"/>
              <a:t> can be used to model the situation</a:t>
            </a:r>
          </a:p>
          <a:p>
            <a:pPr lvl="1"/>
            <a:r>
              <a:rPr lang="en-US" dirty="0" smtClean="0"/>
              <a:t>a = constant of variation (slope)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Write and graph a direct variation equation that has the given ordered pair as a solution.</a:t>
            </a:r>
          </a:p>
          <a:p>
            <a:pPr lvl="1"/>
            <a:r>
              <a:rPr lang="en-US" dirty="0" smtClean="0"/>
              <a:t>(6, -2)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2.5 Model Direct Variation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Hooke’s Law states that the distance </a:t>
            </a:r>
            <a:r>
              <a:rPr lang="en-US" i="1" dirty="0" smtClean="0"/>
              <a:t>d</a:t>
            </a:r>
            <a:r>
              <a:rPr lang="en-US" dirty="0" smtClean="0"/>
              <a:t> a spring stretches varies directly with the force </a:t>
            </a:r>
            <a:r>
              <a:rPr lang="en-US" i="1" dirty="0" smtClean="0"/>
              <a:t>f</a:t>
            </a:r>
            <a:r>
              <a:rPr lang="en-US" dirty="0" smtClean="0"/>
              <a:t> that is applied to it.</a:t>
            </a:r>
          </a:p>
          <a:p>
            <a:pPr lvl="1"/>
            <a:r>
              <a:rPr lang="en-US" dirty="0" smtClean="0"/>
              <a:t>Suppose a spring stretches 15 in. when a force of 9 lbs. is applied.  Write an equation to relate </a:t>
            </a:r>
            <a:r>
              <a:rPr lang="en-US" i="1" dirty="0" smtClean="0"/>
              <a:t>d</a:t>
            </a:r>
            <a:r>
              <a:rPr lang="en-US" dirty="0" smtClean="0"/>
              <a:t> to </a:t>
            </a:r>
            <a:r>
              <a:rPr lang="en-US" i="1" dirty="0" smtClean="0"/>
              <a:t>f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Predict the distance that the spring will stretch when a force of 6 lbs. is applied.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2.5 Model Direct Variation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94335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dimensions of five rectangles, each with an area of 24 ft</a:t>
            </a:r>
            <a:r>
              <a:rPr lang="en-US" baseline="30000" dirty="0" smtClean="0"/>
              <a:t>2</a:t>
            </a:r>
            <a:r>
              <a:rPr lang="en-US" dirty="0" smtClean="0"/>
              <a:t> are given in the table.  Tell whether the length and width show direct variation.  If so, write an equation that relates the quantities.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i="1" dirty="0" smtClean="0"/>
              <a:t>109 #3, 7-15 odd, 19-31 odd, 35, 39, 43 + 4 choice = 20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8569259"/>
              </p:ext>
            </p:extLst>
          </p:nvPr>
        </p:nvGraphicFramePr>
        <p:xfrm>
          <a:off x="990600" y="2190750"/>
          <a:ext cx="4419600" cy="62865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444551"/>
                <a:gridCol w="647073"/>
                <a:gridCol w="647073"/>
                <a:gridCol w="483859"/>
                <a:gridCol w="483859"/>
                <a:gridCol w="713185"/>
              </a:tblGrid>
              <a:tr h="31432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Length, x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31432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Width, y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24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4.8</a:t>
                      </a:r>
                      <a:endParaRPr lang="en-US" sz="1400" dirty="0"/>
                    </a:p>
                  </a:txBody>
                  <a:tcPr marT="34290" marB="3429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2.5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36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2.6 Draw Scatter Plots and Best-Fitting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6321552" cy="337185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Scatter Plot</a:t>
            </a:r>
          </a:p>
          <a:p>
            <a:pPr lvl="1"/>
            <a:r>
              <a:rPr lang="en-US" dirty="0" smtClean="0"/>
              <a:t>Graph of many data points</a:t>
            </a:r>
          </a:p>
          <a:p>
            <a:r>
              <a:rPr lang="en-US" dirty="0" smtClean="0"/>
              <a:t>Positive Correlation</a:t>
            </a:r>
          </a:p>
          <a:p>
            <a:pPr lvl="1"/>
            <a:r>
              <a:rPr lang="en-US" dirty="0" smtClean="0"/>
              <a:t>The slope of the scatter plot tends to be positive</a:t>
            </a:r>
          </a:p>
          <a:p>
            <a:endParaRPr lang="en-US" dirty="0" smtClean="0"/>
          </a:p>
          <a:p>
            <a:r>
              <a:rPr lang="en-US" dirty="0" smtClean="0"/>
              <a:t>Negative Correlation</a:t>
            </a:r>
          </a:p>
          <a:p>
            <a:pPr lvl="1"/>
            <a:r>
              <a:rPr lang="en-US" dirty="0" smtClean="0"/>
              <a:t>The slope of the scatter plot tends to be negative</a:t>
            </a:r>
          </a:p>
          <a:p>
            <a:endParaRPr lang="en-US" dirty="0" smtClean="0"/>
          </a:p>
          <a:p>
            <a:r>
              <a:rPr lang="en-US" dirty="0" smtClean="0"/>
              <a:t>No Correlation</a:t>
            </a:r>
          </a:p>
          <a:p>
            <a:pPr lvl="1"/>
            <a:r>
              <a:rPr lang="en-US" dirty="0" smtClean="0"/>
              <a:t>There is no obvious pattern from the scatter plot</a:t>
            </a:r>
            <a:endParaRPr lang="en-US" dirty="0"/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72300" y="571500"/>
            <a:ext cx="2095500" cy="1539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8104" y="2171700"/>
            <a:ext cx="22958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3654356"/>
            <a:ext cx="2057400" cy="1489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2.6 Draw Scatter Plots and Best-Fitting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Correlation Coefficient (r)</a:t>
            </a:r>
          </a:p>
          <a:p>
            <a:pPr lvl="1"/>
            <a:r>
              <a:rPr lang="en-US" dirty="0" smtClean="0"/>
              <a:t>Number between -1 and 1 that measures how well the data fits a line.</a:t>
            </a:r>
          </a:p>
          <a:p>
            <a:pPr lvl="1"/>
            <a:r>
              <a:rPr lang="en-US" dirty="0" smtClean="0"/>
              <a:t>Positive for positive correlation, negative for negative</a:t>
            </a:r>
          </a:p>
          <a:p>
            <a:pPr lvl="1"/>
            <a:r>
              <a:rPr lang="en-US" dirty="0" smtClean="0"/>
              <a:t>r = 0 means there is no correlation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2.6 Draw Scatter Plots and Best-Fitting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For each scatter plot,  (a) tell whether the data have a </a:t>
            </a:r>
            <a:r>
              <a:rPr lang="en-US" i="1" dirty="0" smtClean="0"/>
              <a:t>positive correlation</a:t>
            </a:r>
            <a:r>
              <a:rPr lang="en-US" dirty="0" smtClean="0"/>
              <a:t>, a </a:t>
            </a:r>
            <a:r>
              <a:rPr lang="en-US" i="1" dirty="0" smtClean="0"/>
              <a:t>negative correlation</a:t>
            </a:r>
            <a:r>
              <a:rPr lang="en-US" dirty="0" smtClean="0"/>
              <a:t>, or </a:t>
            </a:r>
            <a:r>
              <a:rPr lang="en-US" i="1" dirty="0" smtClean="0"/>
              <a:t>approximately no correlation</a:t>
            </a:r>
            <a:r>
              <a:rPr lang="en-US" dirty="0" smtClean="0"/>
              <a:t>, and  (b) tell whether the correlation coefficient is closest to –1, – 0.5, 0, 0.5, or 1.</a:t>
            </a:r>
          </a:p>
          <a:p>
            <a:endParaRPr lang="en-US" dirty="0"/>
          </a:p>
        </p:txBody>
      </p:sp>
      <p:pic>
        <p:nvPicPr>
          <p:cNvPr id="4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401" y="2914651"/>
            <a:ext cx="2451370" cy="15430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25801" y="2914650"/>
            <a:ext cx="2489200" cy="15490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2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70901" y="2914650"/>
            <a:ext cx="2492101" cy="15430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2.6 Draw Scatter Plots and Best-Fitting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94335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Best-fitting line</a:t>
            </a:r>
          </a:p>
          <a:p>
            <a:pPr lvl="1"/>
            <a:r>
              <a:rPr lang="en-US" dirty="0" smtClean="0"/>
              <a:t>Line that most close approximates the data</a:t>
            </a:r>
          </a:p>
          <a:p>
            <a:r>
              <a:rPr lang="en-US" dirty="0" smtClean="0"/>
              <a:t>Find the best-fitting line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Draw a scatter plot of the data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Sketch the line that appears to follow the data the closest</a:t>
            </a:r>
          </a:p>
          <a:p>
            <a:pPr marL="1143000" lvl="2" indent="-457200"/>
            <a:r>
              <a:rPr lang="en-US" dirty="0" smtClean="0"/>
              <a:t>There should be about as many points below the line as above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Choose two points on the line and find the equation of the line</a:t>
            </a:r>
          </a:p>
          <a:p>
            <a:pPr marL="1154430" lvl="2" indent="-514350"/>
            <a:r>
              <a:rPr lang="en-US" dirty="0" smtClean="0"/>
              <a:t>These do not have to be original data points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2.6 Draw Scatter Plots and Best-Fitting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OIL PRODUCTION: The table shows the U.S. daily oil production </a:t>
            </a:r>
            <a:r>
              <a:rPr lang="en-US" sz="3200" i="1" dirty="0" smtClean="0"/>
              <a:t>y </a:t>
            </a:r>
            <a:r>
              <a:rPr lang="en-US" sz="3200" dirty="0" smtClean="0"/>
              <a:t>(in thousands of barrels) </a:t>
            </a:r>
            <a:r>
              <a:rPr lang="en-US" sz="3200" i="1" dirty="0" smtClean="0"/>
              <a:t>x </a:t>
            </a:r>
            <a:r>
              <a:rPr lang="en-US" sz="3200" dirty="0" smtClean="0"/>
              <a:t>years after 1994.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pPr lvl="1"/>
            <a:r>
              <a:rPr lang="en-US" dirty="0" smtClean="0"/>
              <a:t>Approximate the best-fitting line for the data.</a:t>
            </a:r>
          </a:p>
          <a:p>
            <a:pPr lvl="1"/>
            <a:r>
              <a:rPr lang="en-US" dirty="0" smtClean="0"/>
              <a:t>Use your equation from part (a) to predict the daily oil production in 2009.</a:t>
            </a:r>
          </a:p>
        </p:txBody>
      </p:sp>
      <p:pic>
        <p:nvPicPr>
          <p:cNvPr id="4" name="Picture 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2" y="2343150"/>
            <a:ext cx="7920037" cy="715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2.1 Represent Relations and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Function</a:t>
            </a:r>
          </a:p>
          <a:p>
            <a:pPr lvl="1"/>
            <a:r>
              <a:rPr lang="en-US" dirty="0" smtClean="0"/>
              <a:t>Relation where each input has exactly one output</a:t>
            </a:r>
          </a:p>
          <a:p>
            <a:pPr lvl="1"/>
            <a:r>
              <a:rPr lang="en-US" smtClean="0"/>
              <a:t>Same x does not go </a:t>
            </a:r>
            <a:r>
              <a:rPr lang="en-US" dirty="0" smtClean="0"/>
              <a:t>to more than one y</a:t>
            </a:r>
          </a:p>
          <a:p>
            <a:endParaRPr lang="en-US" dirty="0" smtClean="0"/>
          </a:p>
          <a:p>
            <a:r>
              <a:rPr lang="en-US" dirty="0" smtClean="0">
                <a:cs typeface="Arial" pitchFamily="34" charset="0"/>
              </a:rPr>
              <a:t>Tell whether the relation is a function.</a:t>
            </a:r>
            <a:endParaRPr lang="en-US" dirty="0"/>
          </a:p>
        </p:txBody>
      </p:sp>
      <p:pic>
        <p:nvPicPr>
          <p:cNvPr id="4" name="Picture 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531871"/>
            <a:ext cx="5448300" cy="917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2.6 Draw Scatter Plots and Best-Fitting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i="1" dirty="0" smtClean="0"/>
              <a:t>117 #1-29 odd + 5 choice = 20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2.6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36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760" y="1200150"/>
            <a:ext cx="4130040" cy="37147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2.7 Use Absolute Value Functions and Transformations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3578352" cy="3371850"/>
          </a:xfrm>
        </p:spPr>
        <p:txBody>
          <a:bodyPr/>
          <a:lstStyle/>
          <a:p>
            <a:r>
              <a:rPr lang="en-US" dirty="0" smtClean="0"/>
              <a:t>Absolute Value Function</a:t>
            </a:r>
          </a:p>
          <a:p>
            <a:pPr lvl="1"/>
            <a:r>
              <a:rPr lang="en-US" dirty="0" smtClean="0"/>
              <a:t>f(x) = a |x - h| + k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Simplest 	y = |x|</a:t>
            </a:r>
          </a:p>
          <a:p>
            <a:pPr lvl="2"/>
            <a:endParaRPr lang="en-US" dirty="0" smtClean="0"/>
          </a:p>
        </p:txBody>
      </p:sp>
      <p:grpSp>
        <p:nvGrpSpPr>
          <p:cNvPr id="16" name="Group 15"/>
          <p:cNvGrpSpPr/>
          <p:nvPr/>
        </p:nvGrpSpPr>
        <p:grpSpPr>
          <a:xfrm>
            <a:off x="5314950" y="1504950"/>
            <a:ext cx="3371850" cy="1544257"/>
            <a:chOff x="5350604" y="2008321"/>
            <a:chExt cx="3155156" cy="1731829"/>
          </a:xfrm>
        </p:grpSpPr>
        <p:cxnSp>
          <p:nvCxnSpPr>
            <p:cNvPr id="11" name="Straight Connector 10"/>
            <p:cNvCxnSpPr/>
            <p:nvPr/>
          </p:nvCxnSpPr>
          <p:spPr>
            <a:xfrm flipV="1">
              <a:off x="6921500" y="2008321"/>
              <a:ext cx="1584260" cy="1719129"/>
            </a:xfrm>
            <a:prstGeom prst="line">
              <a:avLst/>
            </a:prstGeom>
            <a:ln w="38100" cap="rnd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 flipV="1">
              <a:off x="5350604" y="2063748"/>
              <a:ext cx="1558196" cy="1676402"/>
            </a:xfrm>
            <a:prstGeom prst="line">
              <a:avLst/>
            </a:prstGeom>
            <a:ln w="38100" cap="rnd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5105400" y="2419350"/>
            <a:ext cx="1143000" cy="1565136"/>
            <a:chOff x="4648200" y="3352800"/>
            <a:chExt cx="1143000" cy="2086848"/>
          </a:xfrm>
        </p:grpSpPr>
        <p:sp>
          <p:nvSpPr>
            <p:cNvPr id="19" name="TextBox 18"/>
            <p:cNvSpPr txBox="1"/>
            <p:nvPr/>
          </p:nvSpPr>
          <p:spPr>
            <a:xfrm>
              <a:off x="4648200" y="4495800"/>
              <a:ext cx="1143000" cy="9438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Slope of left is -1</a:t>
              </a:r>
              <a:endParaRPr lang="en-US" sz="2000" dirty="0"/>
            </a:p>
          </p:txBody>
        </p:sp>
        <p:cxnSp>
          <p:nvCxnSpPr>
            <p:cNvPr id="21" name="Straight Arrow Connector 20"/>
            <p:cNvCxnSpPr>
              <a:stCxn id="19" idx="0"/>
            </p:cNvCxnSpPr>
            <p:nvPr/>
          </p:nvCxnSpPr>
          <p:spPr>
            <a:xfrm flipV="1">
              <a:off x="5219700" y="3352800"/>
              <a:ext cx="190500" cy="11430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6599068" y="3146858"/>
            <a:ext cx="914400" cy="743010"/>
            <a:chOff x="6248400" y="4191001"/>
            <a:chExt cx="914400" cy="990680"/>
          </a:xfrm>
        </p:grpSpPr>
        <p:sp>
          <p:nvSpPr>
            <p:cNvPr id="17" name="TextBox 16"/>
            <p:cNvSpPr txBox="1"/>
            <p:nvPr/>
          </p:nvSpPr>
          <p:spPr>
            <a:xfrm>
              <a:off x="6248400" y="4648201"/>
              <a:ext cx="914400" cy="53348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Vertex</a:t>
              </a:r>
              <a:endParaRPr lang="en-US" sz="2000" dirty="0"/>
            </a:p>
          </p:txBody>
        </p:sp>
        <p:cxnSp>
          <p:nvCxnSpPr>
            <p:cNvPr id="23" name="Straight Arrow Connector 22"/>
            <p:cNvCxnSpPr>
              <a:stCxn id="17" idx="0"/>
            </p:cNvCxnSpPr>
            <p:nvPr/>
          </p:nvCxnSpPr>
          <p:spPr>
            <a:xfrm flipH="1" flipV="1">
              <a:off x="6629400" y="4191001"/>
              <a:ext cx="76200" cy="4572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7753350" y="2514600"/>
            <a:ext cx="1143000" cy="1622286"/>
            <a:chOff x="7391400" y="3429001"/>
            <a:chExt cx="1143000" cy="2163048"/>
          </a:xfrm>
        </p:grpSpPr>
        <p:sp>
          <p:nvSpPr>
            <p:cNvPr id="18" name="TextBox 17"/>
            <p:cNvSpPr txBox="1"/>
            <p:nvPr/>
          </p:nvSpPr>
          <p:spPr>
            <a:xfrm>
              <a:off x="7391400" y="4648201"/>
              <a:ext cx="1143000" cy="9438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Slope of right is 1</a:t>
              </a:r>
              <a:endParaRPr lang="en-US" sz="2000" dirty="0"/>
            </a:p>
          </p:txBody>
        </p:sp>
        <p:cxnSp>
          <p:nvCxnSpPr>
            <p:cNvPr id="25" name="Straight Arrow Connector 24"/>
            <p:cNvCxnSpPr>
              <a:stCxn id="18" idx="0"/>
            </p:cNvCxnSpPr>
            <p:nvPr/>
          </p:nvCxnSpPr>
          <p:spPr>
            <a:xfrm flipH="1" flipV="1">
              <a:off x="7543800" y="3429001"/>
              <a:ext cx="419100" cy="12192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628901"/>
            <a:ext cx="1143000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7030A0"/>
                </a:solidFill>
              </a:rPr>
              <a:t>Absolute value function only</a:t>
            </a:r>
            <a:endParaRPr lang="en-US" sz="2000" dirty="0">
              <a:solidFill>
                <a:srgbClr val="7030A0"/>
              </a:solidFill>
            </a:endParaRPr>
          </a:p>
        </p:txBody>
      </p:sp>
      <p:cxnSp>
        <p:nvCxnSpPr>
          <p:cNvPr id="7" name="Straight Arrow Connector 6"/>
          <p:cNvCxnSpPr>
            <a:stCxn id="5" idx="3"/>
          </p:cNvCxnSpPr>
          <p:nvPr/>
        </p:nvCxnSpPr>
        <p:spPr>
          <a:xfrm flipV="1">
            <a:off x="1143000" y="2743202"/>
            <a:ext cx="381000" cy="5474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2"/>
          </p:cNvCxnSpPr>
          <p:nvPr/>
        </p:nvCxnSpPr>
        <p:spPr>
          <a:xfrm>
            <a:off x="571500" y="3952340"/>
            <a:ext cx="723902" cy="3339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2.7 Use Absolute Value Functions and Transformations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200150"/>
            <a:ext cx="8153400" cy="394335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Transformations (changes to graph’s size, shape, position, or orientation)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Stretch/Shrink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a is the factor the graph is stretched or shrunk vertically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Multiply the y-coordinates by a</a:t>
            </a:r>
          </a:p>
          <a:p>
            <a:pPr lvl="2"/>
            <a:r>
              <a:rPr lang="en-US" dirty="0" smtClean="0">
                <a:solidFill>
                  <a:srgbClr val="7030A0"/>
                </a:solidFill>
                <a:sym typeface="Wingdings" pitchFamily="2" charset="2"/>
              </a:rPr>
              <a:t>Since the slope of the right side of the graph was 1, the new slope will be a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Reflection  Flips the graph over a line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If a is negative, the graph will be flipped over the x-axis</a:t>
            </a:r>
          </a:p>
          <a:p>
            <a:pPr lvl="1"/>
            <a:r>
              <a:rPr lang="en-US" dirty="0" smtClean="0"/>
              <a:t>Translation </a:t>
            </a:r>
            <a:r>
              <a:rPr lang="en-US" dirty="0" smtClean="0">
                <a:sym typeface="Wingdings" pitchFamily="2" charset="2"/>
              </a:rPr>
              <a:t> moves graph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h is how far graph moves to right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k is how far graph moves up</a:t>
            </a:r>
          </a:p>
          <a:p>
            <a:pPr lvl="2"/>
            <a:r>
              <a:rPr lang="en-US" dirty="0" smtClean="0">
                <a:solidFill>
                  <a:srgbClr val="7030A0"/>
                </a:solidFill>
                <a:sym typeface="Wingdings" pitchFamily="2" charset="2"/>
              </a:rPr>
              <a:t>Since the vertex was (0, 0), the new vertex will be (h, k)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Apply stretch/shrinks and reflections before translations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Multiply before adding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419600" y="628650"/>
            <a:ext cx="3733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800" dirty="0" smtClean="0"/>
              <a:t>f(x) = a |x - h| + 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uiExpand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2.7 Use Absolute Value Functions and Transformations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Graph and compare with y = |x|</a:t>
            </a:r>
          </a:p>
          <a:p>
            <a:pPr lvl="1"/>
            <a:r>
              <a:rPr lang="en-US" dirty="0" smtClean="0"/>
              <a:t>y = |x – 2| + 3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y = ¼ |x|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y = -3|x + 1| - 2 </a:t>
            </a:r>
            <a:endParaRPr lang="en-US" dirty="0"/>
          </a:p>
        </p:txBody>
      </p:sp>
      <p:pic>
        <p:nvPicPr>
          <p:cNvPr id="5" name="Picture 4" descr="Graph (-5 to 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2315" y="1006892"/>
            <a:ext cx="4274085" cy="42740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 (-5 to 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1394777"/>
            <a:ext cx="3886200" cy="38862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2.7 Use Absolute Value Functions and Transformations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Write an absolute value equation for the given graph.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5791200" y="1885950"/>
            <a:ext cx="533400" cy="2667000"/>
          </a:xfrm>
          <a:prstGeom prst="line">
            <a:avLst/>
          </a:prstGeom>
          <a:ln w="38100" cap="rnd"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324600" y="1885950"/>
            <a:ext cx="533400" cy="2667000"/>
          </a:xfrm>
          <a:prstGeom prst="line">
            <a:avLst/>
          </a:prstGeom>
          <a:ln w="38100" cap="rnd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 (-5 to 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1394777"/>
            <a:ext cx="3886200" cy="38862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graph of f(x) is given.  Sketch the following functions.</a:t>
            </a:r>
          </a:p>
          <a:p>
            <a:pPr lvl="1"/>
            <a:r>
              <a:rPr lang="en-US" dirty="0" smtClean="0"/>
              <a:t>y = -½ f(x)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y = f(x – 1) + 3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2.7 Use Absolute Value Functions and Transformations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6629400" y="2745882"/>
            <a:ext cx="838200" cy="1730868"/>
          </a:xfrm>
          <a:prstGeom prst="line">
            <a:avLst/>
          </a:prstGeom>
          <a:ln w="3810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467600" y="2745882"/>
            <a:ext cx="914400" cy="285750"/>
          </a:xfrm>
          <a:prstGeom prst="line">
            <a:avLst/>
          </a:prstGeom>
          <a:ln w="3810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2.7 Use Absolute Value Functions and Transformations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i="1" dirty="0" smtClean="0"/>
              <a:t>127 #3-37 odd + 2 choice = 20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2.7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36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2.8 Graph Linear Inequalities in Two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302752" cy="3371850"/>
          </a:xfrm>
        </p:spPr>
        <p:txBody>
          <a:bodyPr>
            <a:normAutofit/>
          </a:bodyPr>
          <a:lstStyle/>
          <a:p>
            <a:r>
              <a:rPr lang="en-US" dirty="0" smtClean="0"/>
              <a:t>Linear Inequality in two variables</a:t>
            </a:r>
          </a:p>
          <a:p>
            <a:pPr lvl="1"/>
            <a:r>
              <a:rPr lang="en-US" dirty="0" smtClean="0"/>
              <a:t>Like linear equation, but with inequality instead of =</a:t>
            </a:r>
          </a:p>
          <a:p>
            <a:endParaRPr lang="en-US" dirty="0" smtClean="0"/>
          </a:p>
          <a:p>
            <a:r>
              <a:rPr lang="en-US" dirty="0" smtClean="0"/>
              <a:t>Tell whether the given ordered pair is a solution of 5x – 2y ≤ 6</a:t>
            </a:r>
          </a:p>
          <a:p>
            <a:pPr lvl="1"/>
            <a:r>
              <a:rPr lang="en-US" dirty="0" smtClean="0"/>
              <a:t>(0, -4)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(-3, 8)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2.1 Represent Relations and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Vertical line test</a:t>
            </a:r>
          </a:p>
          <a:p>
            <a:pPr lvl="1"/>
            <a:r>
              <a:rPr lang="en-US" dirty="0" smtClean="0"/>
              <a:t>The relation is a </a:t>
            </a:r>
            <a:r>
              <a:rPr lang="en-US" u="sng" dirty="0" smtClean="0"/>
              <a:t>function</a:t>
            </a:r>
            <a:r>
              <a:rPr lang="en-US" dirty="0" smtClean="0"/>
              <a:t> if no vertical line touches the graph at more than one point</a:t>
            </a:r>
          </a:p>
          <a:p>
            <a:r>
              <a:rPr lang="en-US" dirty="0" smtClean="0"/>
              <a:t>Is it a function?</a:t>
            </a:r>
            <a:endParaRPr lang="en-US" dirty="0"/>
          </a:p>
        </p:txBody>
      </p:sp>
      <p:sp>
        <p:nvSpPr>
          <p:cNvPr id="4" name="Arc 3"/>
          <p:cNvSpPr/>
          <p:nvPr/>
        </p:nvSpPr>
        <p:spPr>
          <a:xfrm>
            <a:off x="1371600" y="3143250"/>
            <a:ext cx="1371600" cy="2628900"/>
          </a:xfrm>
          <a:prstGeom prst="arc">
            <a:avLst>
              <a:gd name="adj1" fmla="val 10844560"/>
              <a:gd name="adj2" fmla="val 0"/>
            </a:avLst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c 4"/>
          <p:cNvSpPr/>
          <p:nvPr/>
        </p:nvSpPr>
        <p:spPr>
          <a:xfrm rot="16200000">
            <a:off x="5886450" y="2076450"/>
            <a:ext cx="1028700" cy="3505200"/>
          </a:xfrm>
          <a:prstGeom prst="arc">
            <a:avLst>
              <a:gd name="adj1" fmla="val 10844560"/>
              <a:gd name="adj2" fmla="val 0"/>
            </a:avLst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>
            <a:off x="1133475" y="3685977"/>
            <a:ext cx="245745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4485481" y="3685381"/>
            <a:ext cx="245745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2.8 Graph Linear Inequalities in Two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94335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Graphing a linear inequality</a:t>
            </a:r>
          </a:p>
          <a:p>
            <a:pPr lvl="1"/>
            <a:r>
              <a:rPr lang="en-US" dirty="0" smtClean="0"/>
              <a:t>Graph the line as if it was =</a:t>
            </a:r>
          </a:p>
          <a:p>
            <a:pPr lvl="1"/>
            <a:r>
              <a:rPr lang="en-US" dirty="0" smtClean="0"/>
              <a:t>Dotted or Solid line</a:t>
            </a:r>
          </a:p>
          <a:p>
            <a:pPr lvl="2"/>
            <a:r>
              <a:rPr lang="en-US" dirty="0" smtClean="0"/>
              <a:t>Dotted if &lt;, &gt;</a:t>
            </a:r>
          </a:p>
          <a:p>
            <a:pPr lvl="2"/>
            <a:r>
              <a:rPr lang="en-US" dirty="0" smtClean="0"/>
              <a:t>Solid if ≤, =, ≥</a:t>
            </a:r>
          </a:p>
          <a:p>
            <a:pPr lvl="1"/>
            <a:r>
              <a:rPr lang="en-US" dirty="0" smtClean="0"/>
              <a:t>Shade</a:t>
            </a:r>
          </a:p>
          <a:p>
            <a:pPr lvl="2"/>
            <a:r>
              <a:rPr lang="en-US" dirty="0" smtClean="0"/>
              <a:t>Test a point not on the line</a:t>
            </a:r>
          </a:p>
          <a:p>
            <a:pPr lvl="2"/>
            <a:r>
              <a:rPr lang="en-US" dirty="0" smtClean="0"/>
              <a:t>If the point is a solution, shade that side of the line</a:t>
            </a:r>
          </a:p>
          <a:p>
            <a:pPr lvl="2"/>
            <a:r>
              <a:rPr lang="en-US" dirty="0" smtClean="0"/>
              <a:t>If the point is not a solution, shade the other side of the line</a:t>
            </a:r>
            <a:endParaRPr lang="en-US" dirty="0"/>
          </a:p>
        </p:txBody>
      </p:sp>
      <p:pic>
        <p:nvPicPr>
          <p:cNvPr id="4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1406712"/>
            <a:ext cx="3276602" cy="1996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2.8 Graph Linear Inequalities in Two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Graph</a:t>
            </a:r>
          </a:p>
          <a:p>
            <a:pPr lvl="1"/>
            <a:r>
              <a:rPr lang="en-US" dirty="0" smtClean="0"/>
              <a:t>x ≥ -4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y &gt; -3x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35" name="Picture 34" descr="Graph (-5 to 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9915" y="1006892"/>
            <a:ext cx="4274085" cy="42740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2.8 Graph Linear Inequalities in Two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Graph</a:t>
            </a:r>
          </a:p>
          <a:p>
            <a:pPr lvl="1"/>
            <a:r>
              <a:rPr lang="en-US" dirty="0" smtClean="0"/>
              <a:t>y ≤ 2x +3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y &lt; 3|x – 1| - 3</a:t>
            </a:r>
            <a:endParaRPr lang="en-US" dirty="0"/>
          </a:p>
        </p:txBody>
      </p:sp>
      <p:pic>
        <p:nvPicPr>
          <p:cNvPr id="32" name="Picture 31" descr="Graph (-5 to 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9915" y="1006892"/>
            <a:ext cx="4274085" cy="42740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2.8 Graph Linear Inequalities in Two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You have two part-time summer jobs, one that pays $9 an hour and another that pays $12 an hour.  You would like to earn at least $240 a week.  Write an inequality describing the possible amounts of time you can schedule at both jobs.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2.8 Graph Linear Inequalities in Two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3959352" cy="3371850"/>
          </a:xfrm>
        </p:spPr>
        <p:txBody>
          <a:bodyPr/>
          <a:lstStyle/>
          <a:p>
            <a:r>
              <a:rPr lang="en-US" dirty="0" smtClean="0"/>
              <a:t>Graph the previous answer</a:t>
            </a:r>
          </a:p>
          <a:p>
            <a:endParaRPr lang="en-US" dirty="0" smtClean="0"/>
          </a:p>
          <a:p>
            <a:r>
              <a:rPr lang="en-US" dirty="0" smtClean="0"/>
              <a:t>Identify three possible solutions of the inequality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800600" y="1371601"/>
            <a:ext cx="4191000" cy="3656013"/>
            <a:chOff x="5332412" y="1828800"/>
            <a:chExt cx="3659188" cy="3657600"/>
          </a:xfrm>
        </p:grpSpPr>
        <p:grpSp>
          <p:nvGrpSpPr>
            <p:cNvPr id="5" name="Group 47"/>
            <p:cNvGrpSpPr/>
            <p:nvPr/>
          </p:nvGrpSpPr>
          <p:grpSpPr>
            <a:xfrm>
              <a:off x="5332412" y="1828800"/>
              <a:ext cx="3659188" cy="3657600"/>
              <a:chOff x="5332412" y="1828800"/>
              <a:chExt cx="3659188" cy="4648994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 rot="5400000">
                <a:off x="3314700" y="4152900"/>
                <a:ext cx="4648200" cy="1588"/>
              </a:xfrm>
              <a:prstGeom prst="line">
                <a:avLst/>
              </a:prstGeom>
              <a:ln w="28575" cap="rnd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5400000">
                <a:off x="3923506" y="4152106"/>
                <a:ext cx="4648200" cy="1588"/>
              </a:xfrm>
              <a:prstGeom prst="line">
                <a:avLst/>
              </a:prstGeom>
              <a:ln w="28575" cap="rnd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rot="5400000">
                <a:off x="3619500" y="4152106"/>
                <a:ext cx="4648200" cy="1588"/>
              </a:xfrm>
              <a:prstGeom prst="line">
                <a:avLst/>
              </a:prstGeom>
              <a:ln w="28575" cap="rnd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rot="5400000">
                <a:off x="4228306" y="4152106"/>
                <a:ext cx="4648200" cy="1588"/>
              </a:xfrm>
              <a:prstGeom prst="line">
                <a:avLst/>
              </a:prstGeom>
              <a:ln w="28575" cap="rnd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rot="5400000">
                <a:off x="4533106" y="4152106"/>
                <a:ext cx="4648200" cy="1588"/>
              </a:xfrm>
              <a:prstGeom prst="line">
                <a:avLst/>
              </a:prstGeom>
              <a:ln w="28575" cap="rnd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rot="5400000">
                <a:off x="4837906" y="4152106"/>
                <a:ext cx="4648200" cy="1588"/>
              </a:xfrm>
              <a:prstGeom prst="line">
                <a:avLst/>
              </a:prstGeom>
              <a:ln w="28575" cap="rnd">
                <a:solidFill>
                  <a:srgbClr val="7030A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rot="5400000">
                <a:off x="5142706" y="4152106"/>
                <a:ext cx="4648200" cy="1588"/>
              </a:xfrm>
              <a:prstGeom prst="line">
                <a:avLst/>
              </a:prstGeom>
              <a:ln w="28575" cap="rnd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rot="5400000">
                <a:off x="5447506" y="4152106"/>
                <a:ext cx="4648200" cy="1588"/>
              </a:xfrm>
              <a:prstGeom prst="line">
                <a:avLst/>
              </a:prstGeom>
              <a:ln w="28575" cap="rnd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rot="5400000">
                <a:off x="5752306" y="4152106"/>
                <a:ext cx="4648200" cy="1588"/>
              </a:xfrm>
              <a:prstGeom prst="line">
                <a:avLst/>
              </a:prstGeom>
              <a:ln w="28575" cap="rnd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rot="5400000">
                <a:off x="6057106" y="4152106"/>
                <a:ext cx="4648200" cy="1588"/>
              </a:xfrm>
              <a:prstGeom prst="line">
                <a:avLst/>
              </a:prstGeom>
              <a:ln w="28575" cap="rnd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rot="5400000">
                <a:off x="6361906" y="4152106"/>
                <a:ext cx="4648200" cy="1588"/>
              </a:xfrm>
              <a:prstGeom prst="line">
                <a:avLst/>
              </a:prstGeom>
              <a:ln w="28575" cap="rnd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rot="5400000">
                <a:off x="6666706" y="4152106"/>
                <a:ext cx="4648200" cy="1588"/>
              </a:xfrm>
              <a:prstGeom prst="line">
                <a:avLst/>
              </a:prstGeom>
              <a:ln w="28575" cap="rnd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rot="5400000">
                <a:off x="3009106" y="4152106"/>
                <a:ext cx="4648200" cy="1588"/>
              </a:xfrm>
              <a:prstGeom prst="line">
                <a:avLst/>
              </a:prstGeom>
              <a:ln w="28575" cap="rnd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" name="Straight Connector 5"/>
            <p:cNvCxnSpPr/>
            <p:nvPr/>
          </p:nvCxnSpPr>
          <p:spPr>
            <a:xfrm>
              <a:off x="5334000" y="1828800"/>
              <a:ext cx="3657600" cy="1588"/>
            </a:xfrm>
            <a:prstGeom prst="line">
              <a:avLst/>
            </a:prstGeom>
            <a:ln w="19050" cap="rnd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5334000" y="2132012"/>
              <a:ext cx="3657600" cy="1588"/>
            </a:xfrm>
            <a:prstGeom prst="line">
              <a:avLst/>
            </a:prstGeom>
            <a:ln w="19050" cap="rnd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5334000" y="2436812"/>
              <a:ext cx="3657600" cy="1588"/>
            </a:xfrm>
            <a:prstGeom prst="line">
              <a:avLst/>
            </a:prstGeom>
            <a:ln w="19050" cap="rnd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5334000" y="2741612"/>
              <a:ext cx="3657600" cy="1588"/>
            </a:xfrm>
            <a:prstGeom prst="line">
              <a:avLst/>
            </a:prstGeom>
            <a:ln w="19050" cap="rnd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5334000" y="3046412"/>
              <a:ext cx="3657600" cy="1588"/>
            </a:xfrm>
            <a:prstGeom prst="line">
              <a:avLst/>
            </a:prstGeom>
            <a:ln w="19050" cap="rnd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334000" y="3351212"/>
              <a:ext cx="3657600" cy="1588"/>
            </a:xfrm>
            <a:prstGeom prst="line">
              <a:avLst/>
            </a:prstGeom>
            <a:ln w="19050" cap="rnd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5334000" y="3656012"/>
              <a:ext cx="3657600" cy="1588"/>
            </a:xfrm>
            <a:prstGeom prst="line">
              <a:avLst/>
            </a:prstGeom>
            <a:ln w="28575" cap="rnd">
              <a:solidFill>
                <a:srgbClr val="7030A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5334000" y="3960812"/>
              <a:ext cx="3657600" cy="1588"/>
            </a:xfrm>
            <a:prstGeom prst="line">
              <a:avLst/>
            </a:prstGeom>
            <a:ln w="19050" cap="rnd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5334000" y="4265612"/>
              <a:ext cx="3657600" cy="1588"/>
            </a:xfrm>
            <a:prstGeom prst="line">
              <a:avLst/>
            </a:prstGeom>
            <a:ln w="19050" cap="rnd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334000" y="4570412"/>
              <a:ext cx="3657600" cy="1588"/>
            </a:xfrm>
            <a:prstGeom prst="line">
              <a:avLst/>
            </a:prstGeom>
            <a:ln w="19050" cap="rnd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334000" y="4875212"/>
              <a:ext cx="3657600" cy="1588"/>
            </a:xfrm>
            <a:prstGeom prst="line">
              <a:avLst/>
            </a:prstGeom>
            <a:ln w="19050" cap="rnd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5334000" y="5180012"/>
              <a:ext cx="3657600" cy="1588"/>
            </a:xfrm>
            <a:prstGeom prst="line">
              <a:avLst/>
            </a:prstGeom>
            <a:ln w="19050" cap="rnd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334000" y="5484812"/>
              <a:ext cx="3657600" cy="1588"/>
            </a:xfrm>
            <a:prstGeom prst="line">
              <a:avLst/>
            </a:prstGeom>
            <a:ln w="19050" cap="rnd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2.8 Graph Linear Inequalities in Two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i="1" dirty="0" smtClean="0"/>
              <a:t>135 #5-37 odd, 41, 43 + 1 choice = 20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>
                <a:hlinkClick r:id="rId3" action="ppaction://hlinkpres?slideindex=1&amp;slidetitle="/>
              </a:rPr>
              <a:t>2.8 </a:t>
            </a:r>
            <a:r>
              <a:rPr lang="en-US" dirty="0" smtClean="0">
                <a:hlinkClick r:id="rId3" action="ppaction://hlinkpres?slideindex=1&amp;slidetitle="/>
              </a:rPr>
              <a:t>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36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i="1" dirty="0" smtClean="0"/>
              <a:t>145 #20 choice = 20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2.1 Represent Relations and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657600"/>
          </a:xfrm>
        </p:spPr>
        <p:txBody>
          <a:bodyPr>
            <a:normAutofit/>
          </a:bodyPr>
          <a:lstStyle/>
          <a:p>
            <a:r>
              <a:rPr lang="en-US" dirty="0" smtClean="0"/>
              <a:t>Equation in two variables</a:t>
            </a:r>
          </a:p>
          <a:p>
            <a:pPr lvl="1"/>
            <a:r>
              <a:rPr lang="en-US" dirty="0" smtClean="0"/>
              <a:t>Input </a:t>
            </a:r>
            <a:r>
              <a:rPr lang="en-US" dirty="0" smtClean="0">
                <a:sym typeface="Wingdings" pitchFamily="2" charset="2"/>
              </a:rPr>
              <a:t> usually x  independent variable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Output  usually y  dependent variable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Solution  ordered pair (x, y) that gives a true statement</a:t>
            </a:r>
          </a:p>
          <a:p>
            <a:r>
              <a:rPr lang="en-US" dirty="0" smtClean="0">
                <a:sym typeface="Wingdings" pitchFamily="2" charset="2"/>
              </a:rPr>
              <a:t>To graph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Make a table of values by choosing x and calculating y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Plot enough points to see the pattern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Connect the points with a line or curve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2.1 Represent Relations and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Linear function</a:t>
            </a:r>
          </a:p>
          <a:p>
            <a:pPr lvl="1"/>
            <a:r>
              <a:rPr lang="en-US" dirty="0" smtClean="0"/>
              <a:t>Can be written in form </a:t>
            </a:r>
            <a:r>
              <a:rPr lang="en-US" dirty="0" smtClean="0">
                <a:solidFill>
                  <a:srgbClr val="FF0000"/>
                </a:solidFill>
              </a:rPr>
              <a:t>y = </a:t>
            </a:r>
            <a:r>
              <a:rPr lang="en-US" dirty="0" err="1" smtClean="0">
                <a:solidFill>
                  <a:srgbClr val="FF0000"/>
                </a:solidFill>
              </a:rPr>
              <a:t>mx</a:t>
            </a:r>
            <a:r>
              <a:rPr lang="en-US" dirty="0" smtClean="0">
                <a:solidFill>
                  <a:srgbClr val="FF0000"/>
                </a:solidFill>
              </a:rPr>
              <a:t> + b</a:t>
            </a:r>
          </a:p>
          <a:p>
            <a:pPr lvl="1"/>
            <a:r>
              <a:rPr lang="en-US" dirty="0" smtClean="0"/>
              <a:t>Graphs a line</a:t>
            </a:r>
          </a:p>
          <a:p>
            <a:pPr lvl="1"/>
            <a:r>
              <a:rPr lang="en-US" dirty="0" smtClean="0"/>
              <a:t>y = 2x – 3</a:t>
            </a:r>
          </a:p>
          <a:p>
            <a:r>
              <a:rPr lang="en-US" dirty="0" smtClean="0"/>
              <a:t>Functional notation</a:t>
            </a:r>
          </a:p>
          <a:p>
            <a:pPr lvl="1"/>
            <a:r>
              <a:rPr lang="en-US" dirty="0" smtClean="0"/>
              <a:t>Replace the y with f(x)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                 Name       </a:t>
            </a:r>
          </a:p>
          <a:p>
            <a:pPr lvl="1"/>
            <a:r>
              <a:rPr lang="en-US" dirty="0" smtClean="0"/>
              <a:t>                                     Variable value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rot="5400000" flipH="1" flipV="1">
            <a:off x="3009900" y="3153693"/>
            <a:ext cx="457200" cy="533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10800000">
            <a:off x="3657600" y="3191793"/>
            <a:ext cx="1371600" cy="8001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oordinate pla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971550"/>
            <a:ext cx="4309428" cy="430942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2.1 Represent Relations and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943350"/>
          </a:xfrm>
        </p:spPr>
        <p:txBody>
          <a:bodyPr>
            <a:normAutofit/>
          </a:bodyPr>
          <a:lstStyle/>
          <a:p>
            <a:r>
              <a:rPr lang="en-US" dirty="0" smtClean="0">
                <a:cs typeface="Arial" pitchFamily="34" charset="0"/>
              </a:rPr>
              <a:t>Graph the equation</a:t>
            </a:r>
            <a:r>
              <a:rPr lang="en-US" dirty="0" smtClean="0"/>
              <a:t> </a:t>
            </a:r>
            <a:r>
              <a:rPr lang="en-US" i="1" dirty="0" smtClean="0"/>
              <a:t>y </a:t>
            </a:r>
            <a:r>
              <a:rPr lang="en-US" dirty="0" smtClean="0"/>
              <a:t>= 3</a:t>
            </a:r>
            <a:r>
              <a:rPr lang="en-US" i="1" dirty="0" smtClean="0"/>
              <a:t>x </a:t>
            </a:r>
            <a:r>
              <a:rPr lang="en-US" dirty="0" smtClean="0"/>
              <a:t>– 2</a:t>
            </a:r>
          </a:p>
          <a:p>
            <a:endParaRPr lang="en-US" i="1" dirty="0" smtClean="0"/>
          </a:p>
          <a:p>
            <a:endParaRPr lang="en-US" dirty="0" smtClean="0">
              <a:cs typeface="Arial" pitchFamily="34" charset="0"/>
            </a:endParaRPr>
          </a:p>
          <a:p>
            <a:endParaRPr lang="en-US" dirty="0" smtClean="0">
              <a:cs typeface="Arial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2.1 Represent Relations and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cs typeface="Arial" pitchFamily="34" charset="0"/>
              </a:rPr>
              <a:t>Tell whether the function is linear. Then evaluate the function when </a:t>
            </a:r>
            <a:r>
              <a:rPr lang="en-US" i="1" dirty="0" smtClean="0">
                <a:cs typeface="Times New Roman" pitchFamily="18" charset="0"/>
              </a:rPr>
              <a:t>x </a:t>
            </a:r>
            <a:r>
              <a:rPr lang="en-US" dirty="0" smtClean="0">
                <a:cs typeface="Times New Roman" pitchFamily="18" charset="0"/>
              </a:rPr>
              <a:t>= –2</a:t>
            </a:r>
            <a:r>
              <a:rPr lang="en-US" dirty="0" smtClean="0">
                <a:cs typeface="Arial" pitchFamily="34" charset="0"/>
              </a:rPr>
              <a:t>.</a:t>
            </a:r>
          </a:p>
          <a:p>
            <a:pPr lvl="1"/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x</a:t>
            </a:r>
            <a:r>
              <a:rPr lang="en-US" dirty="0" smtClean="0"/>
              <a:t>) = </a:t>
            </a:r>
            <a:r>
              <a:rPr lang="en-US" i="1" dirty="0" smtClean="0"/>
              <a:t>x </a:t>
            </a:r>
            <a:r>
              <a:rPr lang="en-US" dirty="0" smtClean="0"/>
              <a:t>– 1 – </a:t>
            </a:r>
            <a:r>
              <a:rPr lang="en-US" i="1" dirty="0" smtClean="0"/>
              <a:t>x</a:t>
            </a:r>
            <a:r>
              <a:rPr lang="en-US" baseline="30000" dirty="0" smtClean="0"/>
              <a:t>3</a:t>
            </a:r>
          </a:p>
          <a:p>
            <a:pPr lvl="1"/>
            <a:endParaRPr lang="en-US" i="1" dirty="0" smtClean="0"/>
          </a:p>
          <a:p>
            <a:pPr lvl="1"/>
            <a:r>
              <a:rPr lang="en-US" i="1" dirty="0" smtClean="0"/>
              <a:t>g</a:t>
            </a:r>
            <a:r>
              <a:rPr lang="en-US" dirty="0" smtClean="0"/>
              <a:t>(</a:t>
            </a:r>
            <a:r>
              <a:rPr lang="en-US" i="1" dirty="0" smtClean="0"/>
              <a:t>x</a:t>
            </a:r>
            <a:r>
              <a:rPr lang="en-US" dirty="0" smtClean="0"/>
              <a:t>) = –4 – 2</a:t>
            </a:r>
            <a:r>
              <a:rPr lang="en-US" i="1" dirty="0" smtClean="0"/>
              <a:t>x</a:t>
            </a:r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i="1" dirty="0" smtClean="0"/>
          </a:p>
          <a:p>
            <a:r>
              <a:rPr lang="en-US" i="1" dirty="0" smtClean="0"/>
              <a:t>76 #3-39 odd, 43, 47 + 4 choice = 25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10547</TotalTime>
  <Words>2794</Words>
  <Application>Microsoft Office PowerPoint</Application>
  <PresentationFormat>On-screen Show (16:9)</PresentationFormat>
  <Paragraphs>504</Paragraphs>
  <Slides>57</Slides>
  <Notes>56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8" baseType="lpstr">
      <vt:lpstr>Median</vt:lpstr>
      <vt:lpstr>Linear Equations and Functions</vt:lpstr>
      <vt:lpstr>PowerPoint Presentation</vt:lpstr>
      <vt:lpstr>2.1 Represent Relations and Functions</vt:lpstr>
      <vt:lpstr>2.1 Represent Relations and Functions</vt:lpstr>
      <vt:lpstr>2.1 Represent Relations and Functions</vt:lpstr>
      <vt:lpstr>2.1 Represent Relations and Functions</vt:lpstr>
      <vt:lpstr>2.1 Represent Relations and Functions</vt:lpstr>
      <vt:lpstr>2.1 Represent Relations and Functions</vt:lpstr>
      <vt:lpstr>2.1 Represent Relations and Functions</vt:lpstr>
      <vt:lpstr>Homework Quiz</vt:lpstr>
      <vt:lpstr>2.2 Find Slope and Rate of Change</vt:lpstr>
      <vt:lpstr>2.2 Find Slope and Rate of Change</vt:lpstr>
      <vt:lpstr>2.2 Find Slope and Rate of Change</vt:lpstr>
      <vt:lpstr>2.2 Find Slope and Rate of Change</vt:lpstr>
      <vt:lpstr>2.2 Find Slope and Rate of Change</vt:lpstr>
      <vt:lpstr>2.2 Find Slope and Rate of Change</vt:lpstr>
      <vt:lpstr>Homework Quiz</vt:lpstr>
      <vt:lpstr>2.3 Graph Equations of Lines</vt:lpstr>
      <vt:lpstr>2.3 Graph Equations of Lines</vt:lpstr>
      <vt:lpstr>2.3 Graph Equations of Lines</vt:lpstr>
      <vt:lpstr>2.3 Graph Equations of Lines</vt:lpstr>
      <vt:lpstr>2.3 Graph Equations of Lines</vt:lpstr>
      <vt:lpstr>2.3 Graph Equations of Lines</vt:lpstr>
      <vt:lpstr>Homework Quiz</vt:lpstr>
      <vt:lpstr>2.4 Write Equations of Lines</vt:lpstr>
      <vt:lpstr>2.4 Write Equations of Lines</vt:lpstr>
      <vt:lpstr>2.4 Write Equations of Lines</vt:lpstr>
      <vt:lpstr>2.4 Write Equations of Lines</vt:lpstr>
      <vt:lpstr>2.4 Write Equations of Lines</vt:lpstr>
      <vt:lpstr>Homework Quiz</vt:lpstr>
      <vt:lpstr>2.5 Model Direct Variation</vt:lpstr>
      <vt:lpstr>2.5 Model Direct Variation</vt:lpstr>
      <vt:lpstr>2.5 Model Direct Variation</vt:lpstr>
      <vt:lpstr>Homework Quiz</vt:lpstr>
      <vt:lpstr>2.6 Draw Scatter Plots and Best-Fitting Lines</vt:lpstr>
      <vt:lpstr>2.6 Draw Scatter Plots and Best-Fitting Lines</vt:lpstr>
      <vt:lpstr>2.6 Draw Scatter Plots and Best-Fitting Lines</vt:lpstr>
      <vt:lpstr>2.6 Draw Scatter Plots and Best-Fitting Lines</vt:lpstr>
      <vt:lpstr>2.6 Draw Scatter Plots and Best-Fitting Lines</vt:lpstr>
      <vt:lpstr>2.6 Draw Scatter Plots and Best-Fitting Lines</vt:lpstr>
      <vt:lpstr>Homework Quiz</vt:lpstr>
      <vt:lpstr>2.7 Use Absolute Value Functions and Transformations</vt:lpstr>
      <vt:lpstr>2.7 Use Absolute Value Functions and Transformations</vt:lpstr>
      <vt:lpstr>2.7 Use Absolute Value Functions and Transformations</vt:lpstr>
      <vt:lpstr>2.7 Use Absolute Value Functions and Transformations</vt:lpstr>
      <vt:lpstr>2.7 Use Absolute Value Functions and Transformations</vt:lpstr>
      <vt:lpstr>2.7 Use Absolute Value Functions and Transformations</vt:lpstr>
      <vt:lpstr>Homework Quiz</vt:lpstr>
      <vt:lpstr>2.8 Graph Linear Inequalities in Two Variables</vt:lpstr>
      <vt:lpstr>2.8 Graph Linear Inequalities in Two Variables</vt:lpstr>
      <vt:lpstr>2.8 Graph Linear Inequalities in Two Variables</vt:lpstr>
      <vt:lpstr>2.8 Graph Linear Inequalities in Two Variables</vt:lpstr>
      <vt:lpstr>2.8 Graph Linear Inequalities in Two Variables</vt:lpstr>
      <vt:lpstr>2.8 Graph Linear Inequalities in Two Variables</vt:lpstr>
      <vt:lpstr>2.8 Graph Linear Inequalities in Two Variables</vt:lpstr>
      <vt:lpstr>Homework Quiz</vt:lpstr>
      <vt:lpstr>2.Review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 Equations and Functions</dc:title>
  <dc:creator>Richard Wright</dc:creator>
  <cp:lastModifiedBy>Richard Wright</cp:lastModifiedBy>
  <cp:revision>69</cp:revision>
  <dcterms:created xsi:type="dcterms:W3CDTF">2011-02-19T21:22:43Z</dcterms:created>
  <dcterms:modified xsi:type="dcterms:W3CDTF">2014-05-22T12:36:47Z</dcterms:modified>
</cp:coreProperties>
</file>